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0"/>
  </p:notesMasterIdLst>
  <p:sldIdLst>
    <p:sldId id="257" r:id="rId3"/>
    <p:sldId id="263" r:id="rId4"/>
    <p:sldId id="258" r:id="rId5"/>
    <p:sldId id="259" r:id="rId6"/>
    <p:sldId id="280" r:id="rId7"/>
    <p:sldId id="264" r:id="rId8"/>
    <p:sldId id="260" r:id="rId9"/>
    <p:sldId id="261" r:id="rId10"/>
    <p:sldId id="265" r:id="rId11"/>
    <p:sldId id="268" r:id="rId12"/>
    <p:sldId id="266" r:id="rId13"/>
    <p:sldId id="267" r:id="rId14"/>
    <p:sldId id="269" r:id="rId15"/>
    <p:sldId id="270" r:id="rId16"/>
    <p:sldId id="271" r:id="rId17"/>
    <p:sldId id="273" r:id="rId18"/>
    <p:sldId id="272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สไตล์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สไตล์สีปานกลาง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สไตล์สีปานกลาง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202B0CA-FC54-4496-8BCA-5EF66A818D29}" styleName="สไตล์สีเข้ม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51" autoAdjust="0"/>
    <p:restoredTop sz="94660"/>
  </p:normalViewPr>
  <p:slideViewPr>
    <p:cSldViewPr snapToGrid="0">
      <p:cViewPr varScale="1">
        <p:scale>
          <a:sx n="74" d="100"/>
          <a:sy n="74" d="100"/>
        </p:scale>
        <p:origin x="119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5E1BFE-E29D-48A8-B301-E79D8C3193B3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ตัวแทนรูปบนสไลด์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20F777-5EE7-4AFE-9DD7-76EB3E0B3C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210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20F777-5EE7-4AFE-9DD7-76EB3E0B3C2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762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20F777-5EE7-4AFE-9DD7-76EB3E0B3C2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5549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D44BB-39D4-B9F5-F466-755F6C792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>
            <a:extLst>
              <a:ext uri="{FF2B5EF4-FFF2-40B4-BE49-F238E27FC236}">
                <a16:creationId xmlns:a16="http://schemas.microsoft.com/office/drawing/2014/main" id="{CEA77DEF-9A6B-E9EC-5025-DFC4D25C7E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>
            <a:extLst>
              <a:ext uri="{FF2B5EF4-FFF2-40B4-BE49-F238E27FC236}">
                <a16:creationId xmlns:a16="http://schemas.microsoft.com/office/drawing/2014/main" id="{7DAA51A3-85F7-D05D-A466-2A6DBEED32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ตัวแทนหมายเลขสไลด์ 3">
            <a:extLst>
              <a:ext uri="{FF2B5EF4-FFF2-40B4-BE49-F238E27FC236}">
                <a16:creationId xmlns:a16="http://schemas.microsoft.com/office/drawing/2014/main" id="{9B700462-C684-1B76-42F6-1F1F58F560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20F777-5EE7-4AFE-9DD7-76EB3E0B3C2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7359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315139-2618-47BD-C398-3A4E2E52D3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>
            <a:extLst>
              <a:ext uri="{FF2B5EF4-FFF2-40B4-BE49-F238E27FC236}">
                <a16:creationId xmlns:a16="http://schemas.microsoft.com/office/drawing/2014/main" id="{1FBBF156-EF19-3C06-F63B-6DB246BB3D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>
            <a:extLst>
              <a:ext uri="{FF2B5EF4-FFF2-40B4-BE49-F238E27FC236}">
                <a16:creationId xmlns:a16="http://schemas.microsoft.com/office/drawing/2014/main" id="{5BB190A5-2BB5-57BB-B900-131A64E992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ตัวแทนหมายเลขสไลด์ 3">
            <a:extLst>
              <a:ext uri="{FF2B5EF4-FFF2-40B4-BE49-F238E27FC236}">
                <a16:creationId xmlns:a16="http://schemas.microsoft.com/office/drawing/2014/main" id="{174A7571-074F-3C2C-264E-695316D143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20F777-5EE7-4AFE-9DD7-76EB3E0B3C2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450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7EB4EA30-1FA3-EB1B-0A4B-AD7DF47C72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ชื่อเรื่องรอง 2">
            <a:extLst>
              <a:ext uri="{FF2B5EF4-FFF2-40B4-BE49-F238E27FC236}">
                <a16:creationId xmlns:a16="http://schemas.microsoft.com/office/drawing/2014/main" id="{BDFD64DE-A9F4-8DE4-3FAD-7E752F17F1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/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9D1C57CF-FCA7-4B84-1085-8A47B16EE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9495C-072F-46B7-8053-37DFE5958E7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9D0A26D0-F3D6-CA22-7854-D47C25979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83ED8DB4-DD14-E5F8-8AC6-148C26227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B05AB-4B34-41FC-AFF5-664818313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335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25F5AA23-3FD6-3AAD-1E2A-515AAC8BA8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ข้อความแนวตั้ง 2">
            <a:extLst>
              <a:ext uri="{FF2B5EF4-FFF2-40B4-BE49-F238E27FC236}">
                <a16:creationId xmlns:a16="http://schemas.microsoft.com/office/drawing/2014/main" id="{E52D41DE-C820-91AC-2989-5966169B84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335986CC-2878-A701-7DF6-7A9EB79B1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9495C-072F-46B7-8053-37DFE5958E7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D03194B4-6A4C-8312-06CD-15764CDD7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2565A1F9-EC70-D765-A121-99632E61A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B05AB-4B34-41FC-AFF5-664818313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270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>
            <a:extLst>
              <a:ext uri="{FF2B5EF4-FFF2-40B4-BE49-F238E27FC236}">
                <a16:creationId xmlns:a16="http://schemas.microsoft.com/office/drawing/2014/main" id="{E26DFDFF-7FF9-84E9-8FE0-F0DAA3D76F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ข้อความแนวตั้ง 2">
            <a:extLst>
              <a:ext uri="{FF2B5EF4-FFF2-40B4-BE49-F238E27FC236}">
                <a16:creationId xmlns:a16="http://schemas.microsoft.com/office/drawing/2014/main" id="{E89894B0-034F-BE99-1E22-4EC3E21180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B654A070-3BFD-86A1-6117-FC1C64167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9495C-072F-46B7-8053-37DFE5958E7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A95C667E-F4C6-ED7A-9FDF-BB6F49DEC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68C6BAD0-B2F2-3F2E-7601-6292B7CB3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B05AB-4B34-41FC-AFF5-664818313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7266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14558-FA99-4DC3-BD6A-903804B0F65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0F72F-4733-4AD6-BF98-309B490A3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2014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14558-FA99-4DC3-BD6A-903804B0F65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0F72F-4733-4AD6-BF98-309B490A3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432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14558-FA99-4DC3-BD6A-903804B0F65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0F72F-4733-4AD6-BF98-309B490A3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1211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14558-FA99-4DC3-BD6A-903804B0F65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0F72F-4733-4AD6-BF98-309B490A3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791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14558-FA99-4DC3-BD6A-903804B0F65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0F72F-4733-4AD6-BF98-309B490A3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9623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14558-FA99-4DC3-BD6A-903804B0F65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0F72F-4733-4AD6-BF98-309B490A3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7323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14558-FA99-4DC3-BD6A-903804B0F65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0F72F-4733-4AD6-BF98-309B490A3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1611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14558-FA99-4DC3-BD6A-903804B0F65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0F72F-4733-4AD6-BF98-309B490A3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007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E4859499-544E-2D57-834E-41DACD65F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C1BE9D54-B223-E44B-AEDB-DE11A18C39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50105313-DFEE-D769-A9E9-1420D5337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9495C-072F-46B7-8053-37DFE5958E7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C32B3695-104D-C385-8F6C-2E6E92B25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EC131A40-D4BE-4B1D-F300-C57571524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B05AB-4B34-41FC-AFF5-664818313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146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14558-FA99-4DC3-BD6A-903804B0F65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0F72F-4733-4AD6-BF98-309B490A3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0245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14558-FA99-4DC3-BD6A-903804B0F65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0F72F-4733-4AD6-BF98-309B490A3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6048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14558-FA99-4DC3-BD6A-903804B0F65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0F72F-4733-4AD6-BF98-309B490A3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06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C433DF05-13D4-F5B2-8E50-DF26D448F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2854FDB4-376A-3732-18A5-B3C0917815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752950B7-DCB7-9DE2-48F8-490F93494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9495C-072F-46B7-8053-37DFE5958E7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C5EF22A8-AD28-211D-1F3C-C0C1371B48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C3F0DC6D-3FF8-CDAA-1A97-4F875CC78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B05AB-4B34-41FC-AFF5-664818313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653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6628AA75-6250-F873-19E8-2E087C4E1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1ED7A281-514A-87F1-F4C5-FC339E9BE0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เนื้อหา 3">
            <a:extLst>
              <a:ext uri="{FF2B5EF4-FFF2-40B4-BE49-F238E27FC236}">
                <a16:creationId xmlns:a16="http://schemas.microsoft.com/office/drawing/2014/main" id="{5E22A49A-2B26-FD80-E8A0-0870B7DE2C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F9DA8613-E685-9B23-3DAA-CB800C1CF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9495C-072F-46B7-8053-37DFE5958E7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C406D320-77FB-5E27-9C87-F56052EEB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BEF26795-7057-C36E-19A9-02F0E1523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B05AB-4B34-41FC-AFF5-664818313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607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D30FCD3F-25C0-11DC-AA3D-C53528C9B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BE1729E1-F57C-151A-587A-17B97FB58A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เนื้อหา 3">
            <a:extLst>
              <a:ext uri="{FF2B5EF4-FFF2-40B4-BE49-F238E27FC236}">
                <a16:creationId xmlns:a16="http://schemas.microsoft.com/office/drawing/2014/main" id="{E2E996EC-EB2C-DFD2-698F-94E753730F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5" name="ตัวแทนข้อความ 4">
            <a:extLst>
              <a:ext uri="{FF2B5EF4-FFF2-40B4-BE49-F238E27FC236}">
                <a16:creationId xmlns:a16="http://schemas.microsoft.com/office/drawing/2014/main" id="{9782E90D-FBCB-FF4F-CEF7-A608E5893D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ตัวแทนเนื้อหา 5">
            <a:extLst>
              <a:ext uri="{FF2B5EF4-FFF2-40B4-BE49-F238E27FC236}">
                <a16:creationId xmlns:a16="http://schemas.microsoft.com/office/drawing/2014/main" id="{2AEC583D-FD17-5029-1F6C-7C26729D37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7" name="ตัวแทนวันที่ 6">
            <a:extLst>
              <a:ext uri="{FF2B5EF4-FFF2-40B4-BE49-F238E27FC236}">
                <a16:creationId xmlns:a16="http://schemas.microsoft.com/office/drawing/2014/main" id="{A4CC5172-0691-5248-E707-0B96EAB09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9495C-072F-46B7-8053-37DFE5958E7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8" name="ตัวแทนท้ายกระดาษ 7">
            <a:extLst>
              <a:ext uri="{FF2B5EF4-FFF2-40B4-BE49-F238E27FC236}">
                <a16:creationId xmlns:a16="http://schemas.microsoft.com/office/drawing/2014/main" id="{763E03B9-90DF-27C2-5A3C-11B71BEC8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ตัวแทนหมายเลขสไลด์ 8">
            <a:extLst>
              <a:ext uri="{FF2B5EF4-FFF2-40B4-BE49-F238E27FC236}">
                <a16:creationId xmlns:a16="http://schemas.microsoft.com/office/drawing/2014/main" id="{C5D267E5-90C8-9BC7-DCC7-C684558B6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B05AB-4B34-41FC-AFF5-664818313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55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EE5FB333-3904-2AAC-65E0-6A3E3DCCC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วันที่ 2">
            <a:extLst>
              <a:ext uri="{FF2B5EF4-FFF2-40B4-BE49-F238E27FC236}">
                <a16:creationId xmlns:a16="http://schemas.microsoft.com/office/drawing/2014/main" id="{EB64C92F-CCE4-0B8D-83FF-08CF61291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9495C-072F-46B7-8053-37DFE5958E7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ตัวแทนท้ายกระดาษ 3">
            <a:extLst>
              <a:ext uri="{FF2B5EF4-FFF2-40B4-BE49-F238E27FC236}">
                <a16:creationId xmlns:a16="http://schemas.microsoft.com/office/drawing/2014/main" id="{7F435B0F-1C92-C5DC-D4E0-D8B6F6D9A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ตัวแทนหมายเลขสไลด์ 4">
            <a:extLst>
              <a:ext uri="{FF2B5EF4-FFF2-40B4-BE49-F238E27FC236}">
                <a16:creationId xmlns:a16="http://schemas.microsoft.com/office/drawing/2014/main" id="{6BF8D178-1BAD-83CA-9595-EC7B95F38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B05AB-4B34-41FC-AFF5-664818313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786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>
            <a:extLst>
              <a:ext uri="{FF2B5EF4-FFF2-40B4-BE49-F238E27FC236}">
                <a16:creationId xmlns:a16="http://schemas.microsoft.com/office/drawing/2014/main" id="{3D6E00D0-4F98-E22C-78E1-91E052DFC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9495C-072F-46B7-8053-37DFE5958E7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3" name="ตัวแทนท้ายกระดาษ 2">
            <a:extLst>
              <a:ext uri="{FF2B5EF4-FFF2-40B4-BE49-F238E27FC236}">
                <a16:creationId xmlns:a16="http://schemas.microsoft.com/office/drawing/2014/main" id="{F9806718-5DE6-59D0-032B-06AB8A8CB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ตัวแทนหมายเลขสไลด์ 3">
            <a:extLst>
              <a:ext uri="{FF2B5EF4-FFF2-40B4-BE49-F238E27FC236}">
                <a16:creationId xmlns:a16="http://schemas.microsoft.com/office/drawing/2014/main" id="{95FB657B-8FCA-259C-9356-3A8D06F4C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B05AB-4B34-41FC-AFF5-664818313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392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D40D8FC1-D851-7306-2CB8-54B55DBEC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731C655F-E167-26DB-F5E0-4998778859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ข้อความ 3">
            <a:extLst>
              <a:ext uri="{FF2B5EF4-FFF2-40B4-BE49-F238E27FC236}">
                <a16:creationId xmlns:a16="http://schemas.microsoft.com/office/drawing/2014/main" id="{DAD60C4D-40E6-A9B6-D4A2-02FB049B40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F4FFAC90-908F-B280-4EF0-015ACC3B1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9495C-072F-46B7-8053-37DFE5958E7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00B1B0C9-1D89-CE8A-3A26-D728BCC45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01D2C6C5-37C3-AFD7-34D8-2840874B4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B05AB-4B34-41FC-AFF5-664818313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216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173B2862-EC76-FBA6-FDC6-3FE16B889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รูปภาพ 2">
            <a:extLst>
              <a:ext uri="{FF2B5EF4-FFF2-40B4-BE49-F238E27FC236}">
                <a16:creationId xmlns:a16="http://schemas.microsoft.com/office/drawing/2014/main" id="{8615D6F2-3C9C-54A2-18AD-159C1159EC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ตัวแทนข้อความ 3">
            <a:extLst>
              <a:ext uri="{FF2B5EF4-FFF2-40B4-BE49-F238E27FC236}">
                <a16:creationId xmlns:a16="http://schemas.microsoft.com/office/drawing/2014/main" id="{C3938517-2C1D-E3E0-1DC2-90CD6DC2D7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141F8368-DE41-AE79-D2FE-7135DB13C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9495C-072F-46B7-8053-37DFE5958E7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9B6ED240-681F-E271-A505-555FB2C7C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CECC9EB1-6427-41EC-9D28-AB2B7D5D4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B05AB-4B34-41FC-AFF5-664818313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195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00000"/>
            </a:gs>
            <a:gs pos="100000">
              <a:schemeClr val="tx1"/>
            </a:gs>
            <a:gs pos="31000">
              <a:srgbClr val="800000"/>
            </a:gs>
            <a:gs pos="100000">
              <a:schemeClr val="accent1">
                <a:lumMod val="30000"/>
                <a:lumOff val="70000"/>
              </a:schemeClr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>
            <a:extLst>
              <a:ext uri="{FF2B5EF4-FFF2-40B4-BE49-F238E27FC236}">
                <a16:creationId xmlns:a16="http://schemas.microsoft.com/office/drawing/2014/main" id="{5FE8BF92-0D1B-D309-C207-246F8F1EC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95F86C09-DCDF-D395-9470-1273727616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A3846318-5470-BC36-2487-2F9BAF439F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79495C-072F-46B7-8053-37DFE5958E7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1F91AFCF-E792-F07B-0EF1-463360F8A3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6AA7CC70-1C62-949E-B270-8B560691A1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9B05AB-4B34-41FC-AFF5-664818313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067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00000"/>
            </a:gs>
            <a:gs pos="100000">
              <a:schemeClr val="tx1"/>
            </a:gs>
            <a:gs pos="31000">
              <a:srgbClr val="800000"/>
            </a:gs>
            <a:gs pos="100000">
              <a:schemeClr val="accent1">
                <a:lumMod val="30000"/>
                <a:lumOff val="70000"/>
              </a:schemeClr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B14558-FA99-4DC3-BD6A-903804B0F65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30F72F-4733-4AD6-BF98-309B490A3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968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DDA616-1513-3EDF-B034-B69A2D5818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สี่เหลี่ยมผืนผ้า 26">
            <a:extLst>
              <a:ext uri="{FF2B5EF4-FFF2-40B4-BE49-F238E27FC236}">
                <a16:creationId xmlns:a16="http://schemas.microsoft.com/office/drawing/2014/main" id="{BE2482F7-96A4-04B4-EAB7-6C5D50756E8E}"/>
              </a:ext>
            </a:extLst>
          </p:cNvPr>
          <p:cNvSpPr/>
          <p:nvPr/>
        </p:nvSpPr>
        <p:spPr>
          <a:xfrm>
            <a:off x="3336034" y="198712"/>
            <a:ext cx="6680127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4400" b="1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Cordia New" panose="020B0304020202020204" pitchFamily="34" charset="-34"/>
              </a:rPr>
              <a:t>สถานีตำรวจภูธรสำโรงใต้</a:t>
            </a:r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B596EE10-EE2D-040D-5A28-798D762201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691" y="127771"/>
            <a:ext cx="1700981" cy="1202714"/>
          </a:xfrm>
          <a:prstGeom prst="rect">
            <a:avLst/>
          </a:prstGeom>
        </p:spPr>
      </p:pic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154B9816-B098-DA3C-8E6E-F84E4196A221}"/>
              </a:ext>
            </a:extLst>
          </p:cNvPr>
          <p:cNvSpPr/>
          <p:nvPr/>
        </p:nvSpPr>
        <p:spPr>
          <a:xfrm>
            <a:off x="4289473" y="745710"/>
            <a:ext cx="477324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en-US" sz="3200" b="1" dirty="0" err="1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Samrongtai</a:t>
            </a:r>
            <a:r>
              <a:rPr lang="en-US" sz="3200" b="1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 Police Station</a:t>
            </a:r>
            <a:endParaRPr lang="th-TH" sz="3200" b="1" dirty="0">
              <a:ln w="9525">
                <a:noFill/>
                <a:prstDash val="solid"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/>
              <a:cs typeface="Cordia New" panose="020B0304020202020204" pitchFamily="34" charset="-34"/>
            </a:endParaRPr>
          </a:p>
        </p:txBody>
      </p:sp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50F08343-F4F1-BAFC-E956-F8E7003E8435}"/>
              </a:ext>
            </a:extLst>
          </p:cNvPr>
          <p:cNvSpPr/>
          <p:nvPr/>
        </p:nvSpPr>
        <p:spPr>
          <a:xfrm>
            <a:off x="2624205" y="2622443"/>
            <a:ext cx="708123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6400" b="1" dirty="0">
                <a:ln w="9525">
                  <a:noFill/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ordia New" panose="020B0304020202020204" pitchFamily="34" charset="-34"/>
              </a:rPr>
              <a:t>ผลการปฏิบัติแต่ละสายงาน</a:t>
            </a:r>
          </a:p>
        </p:txBody>
      </p:sp>
      <p:sp>
        <p:nvSpPr>
          <p:cNvPr id="13" name="สี่เหลี่ยมผืนผ้า 12">
            <a:extLst>
              <a:ext uri="{FF2B5EF4-FFF2-40B4-BE49-F238E27FC236}">
                <a16:creationId xmlns:a16="http://schemas.microsoft.com/office/drawing/2014/main" id="{B7F761D9-BB53-CD44-3869-3D0FC3647984}"/>
              </a:ext>
            </a:extLst>
          </p:cNvPr>
          <p:cNvSpPr/>
          <p:nvPr/>
        </p:nvSpPr>
        <p:spPr>
          <a:xfrm>
            <a:off x="2624205" y="3585668"/>
            <a:ext cx="708123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6400" b="1" dirty="0">
                <a:ln w="9525">
                  <a:noFill/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ordia New" panose="020B0304020202020204" pitchFamily="34" charset="-34"/>
              </a:rPr>
              <a:t>ประจำเดือน เมษายน 2569</a:t>
            </a:r>
          </a:p>
        </p:txBody>
      </p:sp>
    </p:spTree>
    <p:extLst>
      <p:ext uri="{BB962C8B-B14F-4D97-AF65-F5344CB8AC3E}">
        <p14:creationId xmlns:p14="http://schemas.microsoft.com/office/powerpoint/2010/main" val="5664951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900B7B-D2EC-B142-609F-19B5FD998E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AB9E38A3-2472-B0FF-97F7-B86257CBFD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324" y="37825"/>
            <a:ext cx="1371144" cy="969496"/>
          </a:xfrm>
          <a:prstGeom prst="rect">
            <a:avLst/>
          </a:prstGeom>
        </p:spPr>
      </p:pic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B155B6EC-6F66-D647-47BB-F9EA08D276C6}"/>
              </a:ext>
            </a:extLst>
          </p:cNvPr>
          <p:cNvSpPr/>
          <p:nvPr/>
        </p:nvSpPr>
        <p:spPr>
          <a:xfrm>
            <a:off x="7853449" y="484101"/>
            <a:ext cx="450133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en-US" sz="2800" b="1" dirty="0" err="1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Samrongtai</a:t>
            </a:r>
            <a:r>
              <a:rPr lang="en-US" sz="2800" b="1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 Police Station</a:t>
            </a:r>
            <a:endParaRPr lang="th-TH" sz="2800" b="1" dirty="0">
              <a:ln w="9525">
                <a:noFill/>
                <a:prstDash val="solid"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/>
              <a:cs typeface="Cordia New" panose="020B0304020202020204" pitchFamily="34" charset="-34"/>
            </a:endParaRPr>
          </a:p>
        </p:txBody>
      </p:sp>
      <p:sp>
        <p:nvSpPr>
          <p:cNvPr id="24" name="สี่เหลี่ยมผืนผ้า 23">
            <a:extLst>
              <a:ext uri="{FF2B5EF4-FFF2-40B4-BE49-F238E27FC236}">
                <a16:creationId xmlns:a16="http://schemas.microsoft.com/office/drawing/2014/main" id="{DD9ECD49-B9AF-9386-1090-68687C6D3163}"/>
              </a:ext>
            </a:extLst>
          </p:cNvPr>
          <p:cNvSpPr/>
          <p:nvPr/>
        </p:nvSpPr>
        <p:spPr>
          <a:xfrm>
            <a:off x="167828" y="98483"/>
            <a:ext cx="708123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6400" b="1" dirty="0">
                <a:ln w="9525">
                  <a:noFill/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ordia New" panose="020B0304020202020204" pitchFamily="34" charset="-34"/>
              </a:rPr>
              <a:t>งานป้องกันปราบปราม</a:t>
            </a:r>
          </a:p>
        </p:txBody>
      </p:sp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18E50BB2-2FE8-C74B-CDC8-1B6ACC1D7307}"/>
              </a:ext>
            </a:extLst>
          </p:cNvPr>
          <p:cNvSpPr/>
          <p:nvPr/>
        </p:nvSpPr>
        <p:spPr>
          <a:xfrm>
            <a:off x="6954325" y="37825"/>
            <a:ext cx="629957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4000" b="1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Cordia New" panose="020B0304020202020204" pitchFamily="34" charset="-34"/>
              </a:rPr>
              <a:t>สถานีตำรวจภูธรสำโรงใต้</a:t>
            </a:r>
          </a:p>
        </p:txBody>
      </p:sp>
      <p:graphicFrame>
        <p:nvGraphicFramePr>
          <p:cNvPr id="2" name="ตาราง 1">
            <a:extLst>
              <a:ext uri="{FF2B5EF4-FFF2-40B4-BE49-F238E27FC236}">
                <a16:creationId xmlns:a16="http://schemas.microsoft.com/office/drawing/2014/main" id="{2A159035-0549-1008-8635-DA17BB849E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9982425"/>
              </p:ext>
            </p:extLst>
          </p:nvPr>
        </p:nvGraphicFramePr>
        <p:xfrm>
          <a:off x="167828" y="1725299"/>
          <a:ext cx="11902252" cy="1185098"/>
        </p:xfrm>
        <a:graphic>
          <a:graphicData uri="http://schemas.openxmlformats.org/drawingml/2006/table">
            <a:tbl>
              <a:tblPr firstRow="1" firstCol="1" bandRow="1">
                <a:tableStyleId>{5202B0CA-FC54-4496-8BCA-5EF66A818D29}</a:tableStyleId>
              </a:tblPr>
              <a:tblGrid>
                <a:gridCol w="1120688">
                  <a:extLst>
                    <a:ext uri="{9D8B030D-6E8A-4147-A177-3AD203B41FA5}">
                      <a16:colId xmlns:a16="http://schemas.microsoft.com/office/drawing/2014/main" val="1119292693"/>
                    </a:ext>
                  </a:extLst>
                </a:gridCol>
                <a:gridCol w="812837">
                  <a:extLst>
                    <a:ext uri="{9D8B030D-6E8A-4147-A177-3AD203B41FA5}">
                      <a16:colId xmlns:a16="http://schemas.microsoft.com/office/drawing/2014/main" val="2165297367"/>
                    </a:ext>
                  </a:extLst>
                </a:gridCol>
                <a:gridCol w="845047">
                  <a:extLst>
                    <a:ext uri="{9D8B030D-6E8A-4147-A177-3AD203B41FA5}">
                      <a16:colId xmlns:a16="http://schemas.microsoft.com/office/drawing/2014/main" val="443625010"/>
                    </a:ext>
                  </a:extLst>
                </a:gridCol>
                <a:gridCol w="1051247">
                  <a:extLst>
                    <a:ext uri="{9D8B030D-6E8A-4147-A177-3AD203B41FA5}">
                      <a16:colId xmlns:a16="http://schemas.microsoft.com/office/drawing/2014/main" val="891598174"/>
                    </a:ext>
                  </a:extLst>
                </a:gridCol>
                <a:gridCol w="1109957">
                  <a:extLst>
                    <a:ext uri="{9D8B030D-6E8A-4147-A177-3AD203B41FA5}">
                      <a16:colId xmlns:a16="http://schemas.microsoft.com/office/drawing/2014/main" val="3157225874"/>
                    </a:ext>
                  </a:extLst>
                </a:gridCol>
                <a:gridCol w="1147800">
                  <a:extLst>
                    <a:ext uri="{9D8B030D-6E8A-4147-A177-3AD203B41FA5}">
                      <a16:colId xmlns:a16="http://schemas.microsoft.com/office/drawing/2014/main" val="4043532145"/>
                    </a:ext>
                  </a:extLst>
                </a:gridCol>
                <a:gridCol w="1044603">
                  <a:extLst>
                    <a:ext uri="{9D8B030D-6E8A-4147-A177-3AD203B41FA5}">
                      <a16:colId xmlns:a16="http://schemas.microsoft.com/office/drawing/2014/main" val="2144872109"/>
                    </a:ext>
                  </a:extLst>
                </a:gridCol>
                <a:gridCol w="1600725">
                  <a:extLst>
                    <a:ext uri="{9D8B030D-6E8A-4147-A177-3AD203B41FA5}">
                      <a16:colId xmlns:a16="http://schemas.microsoft.com/office/drawing/2014/main" val="647180585"/>
                    </a:ext>
                  </a:extLst>
                </a:gridCol>
                <a:gridCol w="550395">
                  <a:extLst>
                    <a:ext uri="{9D8B030D-6E8A-4147-A177-3AD203B41FA5}">
                      <a16:colId xmlns:a16="http://schemas.microsoft.com/office/drawing/2014/main" val="1345363970"/>
                    </a:ext>
                  </a:extLst>
                </a:gridCol>
                <a:gridCol w="1351903">
                  <a:extLst>
                    <a:ext uri="{9D8B030D-6E8A-4147-A177-3AD203B41FA5}">
                      <a16:colId xmlns:a16="http://schemas.microsoft.com/office/drawing/2014/main" val="3233440981"/>
                    </a:ext>
                  </a:extLst>
                </a:gridCol>
                <a:gridCol w="1267050">
                  <a:extLst>
                    <a:ext uri="{9D8B030D-6E8A-4147-A177-3AD203B41FA5}">
                      <a16:colId xmlns:a16="http://schemas.microsoft.com/office/drawing/2014/main" val="3464979806"/>
                    </a:ext>
                  </a:extLst>
                </a:gridCol>
              </a:tblGrid>
              <a:tr h="152304">
                <a:tc gridSpan="1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ผลการปฏิบัติ / การจับกุม เดือน เม.ษ </a:t>
                      </a:r>
                      <a:r>
                        <a:rPr lang="en-US" sz="1800" b="1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6</a:t>
                      </a: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9</a:t>
                      </a:r>
                      <a:endParaRPr lang="en-US" sz="18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6448276"/>
                  </a:ext>
                </a:extLst>
              </a:tr>
              <a:tr h="3945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ปืน/ เครื่องกระสุน</a:t>
                      </a:r>
                      <a:endParaRPr lang="en-US" sz="18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เสพ</a:t>
                      </a:r>
                      <a:endParaRPr lang="en-US" sz="18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ครอบครอง</a:t>
                      </a:r>
                      <a:endParaRPr lang="en-US" sz="18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ครอบเพื่อจำหน่าย</a:t>
                      </a:r>
                      <a:endParaRPr lang="en-US" sz="18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จำหน่าย</a:t>
                      </a:r>
                      <a:endParaRPr lang="en-US" sz="18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การพนัน</a:t>
                      </a:r>
                      <a:endParaRPr lang="en-US" sz="1800" b="1" kern="10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ต่างด้าว</a:t>
                      </a:r>
                      <a:endParaRPr lang="en-US" sz="1800" b="1" kern="10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สถานบริการ</a:t>
                      </a:r>
                      <a:endParaRPr lang="en-US" sz="1800" b="1" kern="10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มีด</a:t>
                      </a:r>
                      <a:endParaRPr lang="en-US" sz="1800" b="1" kern="10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ข้อหาอื่นๆ</a:t>
                      </a:r>
                      <a:endParaRPr lang="en-US" sz="1800" b="1" kern="10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รวม (ราย)</a:t>
                      </a:r>
                      <a:endParaRPr lang="en-US" sz="18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337858"/>
                  </a:ext>
                </a:extLst>
              </a:tr>
              <a:tr h="3046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1</a:t>
                      </a:r>
                      <a:endParaRPr lang="en-US" sz="18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16</a:t>
                      </a:r>
                      <a:endParaRPr lang="en-US" sz="18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12</a:t>
                      </a:r>
                      <a:endParaRPr lang="en-US" sz="18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0</a:t>
                      </a:r>
                      <a:endParaRPr lang="en-US" sz="18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1</a:t>
                      </a:r>
                      <a:endParaRPr lang="en-US" sz="18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0</a:t>
                      </a:r>
                      <a:endParaRPr lang="en-US" sz="18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4</a:t>
                      </a:r>
                      <a:endParaRPr lang="en-US" sz="18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0</a:t>
                      </a:r>
                      <a:endParaRPr lang="en-US" sz="18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4</a:t>
                      </a:r>
                      <a:endParaRPr lang="en-US" sz="18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28</a:t>
                      </a:r>
                      <a:endParaRPr lang="en-US" sz="18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66</a:t>
                      </a:r>
                      <a:endParaRPr lang="en-US" sz="18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18508318"/>
                  </a:ext>
                </a:extLst>
              </a:tr>
            </a:tbl>
          </a:graphicData>
        </a:graphic>
      </p:graphicFrame>
      <p:sp>
        <p:nvSpPr>
          <p:cNvPr id="6" name="สี่เหลี่ยมผืนผ้า 5">
            <a:extLst>
              <a:ext uri="{FF2B5EF4-FFF2-40B4-BE49-F238E27FC236}">
                <a16:creationId xmlns:a16="http://schemas.microsoft.com/office/drawing/2014/main" id="{4D0E77E2-443F-179B-0AB8-9281C3E1F609}"/>
              </a:ext>
            </a:extLst>
          </p:cNvPr>
          <p:cNvSpPr/>
          <p:nvPr/>
        </p:nvSpPr>
        <p:spPr>
          <a:xfrm>
            <a:off x="0" y="1078071"/>
            <a:ext cx="12192000" cy="584775"/>
          </a:xfrm>
          <a:prstGeom prst="rect">
            <a:avLst/>
          </a:prstGeom>
          <a:solidFill>
            <a:srgbClr val="FF0000"/>
          </a:solidFill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3200" b="1" u="sng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Cordia New" panose="020B0304020202020204" pitchFamily="34" charset="-34"/>
              </a:rPr>
              <a:t>ในรอบเดือน เมษายน 2569 ได้ผลการปฏิบัติสรุปได้ตามรายละเอียดใยนระบบ </a:t>
            </a:r>
            <a:r>
              <a:rPr lang="en-US" sz="3200" b="1" u="sng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Cordia New" panose="020B0304020202020204" pitchFamily="34" charset="-34"/>
              </a:rPr>
              <a:t>POLICE 4.0</a:t>
            </a:r>
            <a:endParaRPr lang="th-TH" sz="3200" b="1" u="sng" dirty="0">
              <a:ln w="9525">
                <a:noFill/>
                <a:prstDash val="solid"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/>
              <a:cs typeface="Cordia New" panose="020B0304020202020204" pitchFamily="34" charset="-34"/>
            </a:endParaRPr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id="{51C6876D-EDFB-2939-6534-2EE25EA993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6000" y="3017793"/>
            <a:ext cx="9000000" cy="369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3615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7FF9EC-15C5-647E-2BEF-62E6868F28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7E3D891B-5BBD-17D8-78D5-86601020E1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324" y="37825"/>
            <a:ext cx="1371144" cy="969496"/>
          </a:xfrm>
          <a:prstGeom prst="rect">
            <a:avLst/>
          </a:prstGeom>
        </p:spPr>
      </p:pic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1C9F1E83-3D2A-CFDC-C2AB-DF69E2983624}"/>
              </a:ext>
            </a:extLst>
          </p:cNvPr>
          <p:cNvSpPr/>
          <p:nvPr/>
        </p:nvSpPr>
        <p:spPr>
          <a:xfrm>
            <a:off x="7853449" y="484101"/>
            <a:ext cx="450133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en-US" sz="2800" b="1" dirty="0" err="1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Samrongtai</a:t>
            </a:r>
            <a:r>
              <a:rPr lang="en-US" sz="2800" b="1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 Police Station</a:t>
            </a:r>
            <a:endParaRPr lang="th-TH" sz="2800" b="1" dirty="0">
              <a:ln w="9525">
                <a:noFill/>
                <a:prstDash val="solid"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/>
              <a:cs typeface="Cordia New" panose="020B0304020202020204" pitchFamily="34" charset="-34"/>
            </a:endParaRPr>
          </a:p>
        </p:txBody>
      </p:sp>
      <p:sp>
        <p:nvSpPr>
          <p:cNvPr id="24" name="สี่เหลี่ยมผืนผ้า 23">
            <a:extLst>
              <a:ext uri="{FF2B5EF4-FFF2-40B4-BE49-F238E27FC236}">
                <a16:creationId xmlns:a16="http://schemas.microsoft.com/office/drawing/2014/main" id="{B93D600E-61A3-B689-49B9-4350A89F8C3C}"/>
              </a:ext>
            </a:extLst>
          </p:cNvPr>
          <p:cNvSpPr/>
          <p:nvPr/>
        </p:nvSpPr>
        <p:spPr>
          <a:xfrm>
            <a:off x="167828" y="98483"/>
            <a:ext cx="708123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6400" b="1" dirty="0">
                <a:ln w="9525">
                  <a:noFill/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ordia New" panose="020B0304020202020204" pitchFamily="34" charset="-34"/>
              </a:rPr>
              <a:t>งานป้องกันปราบปราม</a:t>
            </a:r>
          </a:p>
        </p:txBody>
      </p:sp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0FAAD438-F2A4-E029-57AF-D7C084531247}"/>
              </a:ext>
            </a:extLst>
          </p:cNvPr>
          <p:cNvSpPr/>
          <p:nvPr/>
        </p:nvSpPr>
        <p:spPr>
          <a:xfrm>
            <a:off x="6954325" y="37825"/>
            <a:ext cx="629957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4000" b="1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Cordia New" panose="020B0304020202020204" pitchFamily="34" charset="-34"/>
              </a:rPr>
              <a:t>สถานีตำรวจภูธรสำโรงใต้</a:t>
            </a:r>
          </a:p>
        </p:txBody>
      </p:sp>
      <p:sp>
        <p:nvSpPr>
          <p:cNvPr id="7" name="กล่องข้อความ 6">
            <a:extLst>
              <a:ext uri="{FF2B5EF4-FFF2-40B4-BE49-F238E27FC236}">
                <a16:creationId xmlns:a16="http://schemas.microsoft.com/office/drawing/2014/main" id="{99B2B850-B291-345F-538A-87DA18F90491}"/>
              </a:ext>
            </a:extLst>
          </p:cNvPr>
          <p:cNvSpPr txBox="1"/>
          <p:nvPr/>
        </p:nvSpPr>
        <p:spPr>
          <a:xfrm>
            <a:off x="0" y="4920080"/>
            <a:ext cx="12155292" cy="1900095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2000" b="1" dirty="0">
                <a:solidFill>
                  <a:schemeClr val="bg1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ผลปฏิบัติช่วงเดือน เม.ย.2569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2000" b="1" dirty="0">
                <a:solidFill>
                  <a:schemeClr val="bg1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มอบหมายให้ </a:t>
            </a:r>
            <a:r>
              <a:rPr lang="th-TH" sz="2000" b="1" dirty="0">
                <a:solidFill>
                  <a:schemeClr val="bg1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ชุดปฏิบัติการชุมชนสัมพันธ์ บรรยายให้ความรู้เกี่ยวกับโทษของยาเสพติด เพื่อเป็นภูมิคุ้มกันในโรงเรียนให้กับครูนักเรียน เด็ก เยาวชน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2000" b="1" dirty="0">
                <a:solidFill>
                  <a:schemeClr val="bg1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ณ โรงเรียนสิริเบญญาลัย ต.บางหัวเสือ อ.พระประแดง จ.สมุทรปราการ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h-TH" sz="2000" b="1" dirty="0">
              <a:solidFill>
                <a:schemeClr val="bg1"/>
              </a:solidFill>
              <a:effectLst/>
              <a:latin typeface="TH Sarabun New" panose="020B0500040200020003" pitchFamily="34" charset="-34"/>
              <a:ea typeface="Calibri" panose="020F0502020204030204" pitchFamily="34" charset="0"/>
              <a:cs typeface="TH Sarabun New" panose="020B0500040200020003" pitchFamily="34" charset="-34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4661199-3ACF-14AD-1246-E2C4089E6F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042" y="1713482"/>
            <a:ext cx="3600000" cy="2700000"/>
          </a:xfrm>
          <a:prstGeom prst="rect">
            <a:avLst/>
          </a:prstGeom>
        </p:spPr>
      </p:pic>
      <p:pic>
        <p:nvPicPr>
          <p:cNvPr id="9" name="Picture 11">
            <a:extLst>
              <a:ext uri="{FF2B5EF4-FFF2-40B4-BE49-F238E27FC236}">
                <a16:creationId xmlns:a16="http://schemas.microsoft.com/office/drawing/2014/main" id="{C3913063-3663-703E-5F1A-27CEFB8379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6000" y="1713482"/>
            <a:ext cx="3600000" cy="2700000"/>
          </a:xfrm>
          <a:prstGeom prst="rect">
            <a:avLst/>
          </a:prstGeom>
        </p:spPr>
      </p:pic>
      <p:pic>
        <p:nvPicPr>
          <p:cNvPr id="10" name="Picture 13">
            <a:extLst>
              <a:ext uri="{FF2B5EF4-FFF2-40B4-BE49-F238E27FC236}">
                <a16:creationId xmlns:a16="http://schemas.microsoft.com/office/drawing/2014/main" id="{180AAA9D-F270-F3D4-B824-F1F6AAD4CD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7958" y="1713482"/>
            <a:ext cx="3600000" cy="27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7963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60176-93D8-AE3D-0DED-FB80408BD6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F132D681-58A2-ECAD-CDDE-DE52578100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324" y="37825"/>
            <a:ext cx="1371144" cy="969496"/>
          </a:xfrm>
          <a:prstGeom prst="rect">
            <a:avLst/>
          </a:prstGeom>
        </p:spPr>
      </p:pic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52CA6899-7201-13F1-6E05-948EB7D381F3}"/>
              </a:ext>
            </a:extLst>
          </p:cNvPr>
          <p:cNvSpPr/>
          <p:nvPr/>
        </p:nvSpPr>
        <p:spPr>
          <a:xfrm>
            <a:off x="7853449" y="484101"/>
            <a:ext cx="450133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en-US" sz="2800" b="1" dirty="0" err="1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Samrongtai</a:t>
            </a:r>
            <a:r>
              <a:rPr lang="en-US" sz="2800" b="1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 Police Station</a:t>
            </a:r>
            <a:endParaRPr lang="th-TH" sz="2800" b="1" dirty="0">
              <a:ln w="9525">
                <a:noFill/>
                <a:prstDash val="solid"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/>
              <a:cs typeface="Cordia New" panose="020B0304020202020204" pitchFamily="34" charset="-34"/>
            </a:endParaRPr>
          </a:p>
        </p:txBody>
      </p:sp>
      <p:sp>
        <p:nvSpPr>
          <p:cNvPr id="24" name="สี่เหลี่ยมผืนผ้า 23">
            <a:extLst>
              <a:ext uri="{FF2B5EF4-FFF2-40B4-BE49-F238E27FC236}">
                <a16:creationId xmlns:a16="http://schemas.microsoft.com/office/drawing/2014/main" id="{56EE5E70-44F4-92C9-567E-361C96F6A681}"/>
              </a:ext>
            </a:extLst>
          </p:cNvPr>
          <p:cNvSpPr/>
          <p:nvPr/>
        </p:nvSpPr>
        <p:spPr>
          <a:xfrm>
            <a:off x="167828" y="98483"/>
            <a:ext cx="708123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6400" b="1" dirty="0">
                <a:ln w="9525">
                  <a:noFill/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ordia New" panose="020B0304020202020204" pitchFamily="34" charset="-34"/>
              </a:rPr>
              <a:t>งานป้องกันปราบปราม</a:t>
            </a:r>
          </a:p>
        </p:txBody>
      </p:sp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B56D4980-F530-0226-3361-566DEC5129A8}"/>
              </a:ext>
            </a:extLst>
          </p:cNvPr>
          <p:cNvSpPr/>
          <p:nvPr/>
        </p:nvSpPr>
        <p:spPr>
          <a:xfrm>
            <a:off x="6954325" y="37825"/>
            <a:ext cx="629957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4000" b="1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Cordia New" panose="020B0304020202020204" pitchFamily="34" charset="-34"/>
              </a:rPr>
              <a:t>สถานีตำรวจภูธรสำโรงใต้</a:t>
            </a:r>
          </a:p>
        </p:txBody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4A78BB1C-430F-E37F-BAA6-D08B8BF69C94}"/>
              </a:ext>
            </a:extLst>
          </p:cNvPr>
          <p:cNvSpPr txBox="1"/>
          <p:nvPr/>
        </p:nvSpPr>
        <p:spPr>
          <a:xfrm>
            <a:off x="36708" y="5989309"/>
            <a:ext cx="12155292" cy="830866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2000" b="1" dirty="0">
                <a:solidFill>
                  <a:schemeClr val="bg1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ช่วงระหว่างวันที่ 1</a:t>
            </a:r>
            <a:r>
              <a:rPr lang="th-TH" sz="2000" b="1" dirty="0">
                <a:solidFill>
                  <a:schemeClr val="bg1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 เม.ย</a:t>
            </a:r>
            <a:r>
              <a:rPr lang="th-TH" sz="2000" b="1" dirty="0">
                <a:solidFill>
                  <a:schemeClr val="bg1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.69 - </a:t>
            </a:r>
            <a:r>
              <a:rPr lang="th-TH" sz="2000" b="1" dirty="0">
                <a:solidFill>
                  <a:schemeClr val="bg1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30</a:t>
            </a:r>
            <a:r>
              <a:rPr lang="th-TH" sz="2000" b="1" dirty="0">
                <a:solidFill>
                  <a:schemeClr val="bg1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 </a:t>
            </a:r>
            <a:r>
              <a:rPr lang="th-TH" sz="2000" b="1" dirty="0">
                <a:solidFill>
                  <a:schemeClr val="bg1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เม.ย.</a:t>
            </a:r>
            <a:r>
              <a:rPr lang="th-TH" sz="2000" b="1" dirty="0">
                <a:solidFill>
                  <a:schemeClr val="bg1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69 ร้อยเวร 2-0 สายตรวจรถยนต์ ได้มีการออกตรวจจุดเสี่ยง จุดล่อแหลมร้านสะดวกซื้อ ธนาคาร ร้านค้าทอง ในพื้นที่ เพื่อป้องกันเหตุ สร้างความอุ่นใจ และรักษาความปลอดภัยให้แก่ประชาชน จำนวน…90...ครั้ง	</a:t>
            </a:r>
            <a:endParaRPr lang="th-TH" sz="2000" b="1" dirty="0">
              <a:solidFill>
                <a:schemeClr val="bg1"/>
              </a:solidFill>
              <a:latin typeface="TH Sarabun New" panose="020B0500040200020003" pitchFamily="34" charset="-34"/>
              <a:ea typeface="Calibri" panose="020F0502020204030204" pitchFamily="34" charset="0"/>
              <a:cs typeface="TH Sarabun New" panose="020B0500040200020003" pitchFamily="34" charset="-3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44088E-6A32-B9BB-6D40-F93F5FE416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6000" y="2197937"/>
            <a:ext cx="4320000" cy="2432375"/>
          </a:xfrm>
          <a:prstGeom prst="rect">
            <a:avLst/>
          </a:prstGeom>
        </p:spPr>
      </p:pic>
      <p:pic>
        <p:nvPicPr>
          <p:cNvPr id="13" name="Picture 13">
            <a:extLst>
              <a:ext uri="{FF2B5EF4-FFF2-40B4-BE49-F238E27FC236}">
                <a16:creationId xmlns:a16="http://schemas.microsoft.com/office/drawing/2014/main" id="{6273B309-3DB0-20BB-5889-BAC016946C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902" y="1144788"/>
            <a:ext cx="2880000" cy="2161219"/>
          </a:xfrm>
          <a:prstGeom prst="rect">
            <a:avLst/>
          </a:prstGeom>
        </p:spPr>
      </p:pic>
      <p:pic>
        <p:nvPicPr>
          <p:cNvPr id="14" name="Picture 15">
            <a:extLst>
              <a:ext uri="{FF2B5EF4-FFF2-40B4-BE49-F238E27FC236}">
                <a16:creationId xmlns:a16="http://schemas.microsoft.com/office/drawing/2014/main" id="{C14EB6D4-EA0F-57BE-FD1B-599CC90C30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4754" y="3584760"/>
            <a:ext cx="2880000" cy="2160487"/>
          </a:xfrm>
          <a:prstGeom prst="rect">
            <a:avLst/>
          </a:prstGeom>
        </p:spPr>
      </p:pic>
      <p:pic>
        <p:nvPicPr>
          <p:cNvPr id="15" name="Picture 17">
            <a:extLst>
              <a:ext uri="{FF2B5EF4-FFF2-40B4-BE49-F238E27FC236}">
                <a16:creationId xmlns:a16="http://schemas.microsoft.com/office/drawing/2014/main" id="{824E1060-8F25-A991-CEE4-E8BA32EB2A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43052" y="1144788"/>
            <a:ext cx="2880000" cy="2160487"/>
          </a:xfrm>
          <a:prstGeom prst="rect">
            <a:avLst/>
          </a:prstGeom>
        </p:spPr>
      </p:pic>
      <p:pic>
        <p:nvPicPr>
          <p:cNvPr id="16" name="Picture 19">
            <a:extLst>
              <a:ext uri="{FF2B5EF4-FFF2-40B4-BE49-F238E27FC236}">
                <a16:creationId xmlns:a16="http://schemas.microsoft.com/office/drawing/2014/main" id="{FB40D39A-3513-068C-C9DD-A15702E17E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43052" y="3567048"/>
            <a:ext cx="2880000" cy="2160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9441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72882-147A-1C96-E63E-292A61F112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E37BD1AD-D45F-3283-C8C3-8C0FF80C5330}"/>
              </a:ext>
            </a:extLst>
          </p:cNvPr>
          <p:cNvSpPr/>
          <p:nvPr/>
        </p:nvSpPr>
        <p:spPr>
          <a:xfrm>
            <a:off x="769690" y="2497976"/>
            <a:ext cx="10652620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11500" b="1" dirty="0">
                <a:ln w="9525">
                  <a:noFill/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ordia New" panose="020B0304020202020204" pitchFamily="34" charset="-34"/>
              </a:rPr>
              <a:t>งานจราจร</a:t>
            </a:r>
          </a:p>
        </p:txBody>
      </p:sp>
    </p:spTree>
    <p:extLst>
      <p:ext uri="{BB962C8B-B14F-4D97-AF65-F5344CB8AC3E}">
        <p14:creationId xmlns:p14="http://schemas.microsoft.com/office/powerpoint/2010/main" val="33873669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B969F9-3A97-A780-CE31-24787BD7B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E1BE3B84-BA5B-AE8B-775C-5329724035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324" y="37825"/>
            <a:ext cx="1371144" cy="969496"/>
          </a:xfrm>
          <a:prstGeom prst="rect">
            <a:avLst/>
          </a:prstGeom>
        </p:spPr>
      </p:pic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85631533-8F9A-E7CA-1419-6F4E88776E7C}"/>
              </a:ext>
            </a:extLst>
          </p:cNvPr>
          <p:cNvSpPr/>
          <p:nvPr/>
        </p:nvSpPr>
        <p:spPr>
          <a:xfrm>
            <a:off x="7853449" y="484101"/>
            <a:ext cx="450133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en-US" sz="2800" b="1" dirty="0" err="1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Samrongtai</a:t>
            </a:r>
            <a:r>
              <a:rPr lang="en-US" sz="2800" b="1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 Police Station</a:t>
            </a:r>
            <a:endParaRPr lang="th-TH" sz="2800" b="1" dirty="0">
              <a:ln w="9525">
                <a:noFill/>
                <a:prstDash val="solid"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/>
              <a:cs typeface="Cordia New" panose="020B0304020202020204" pitchFamily="34" charset="-34"/>
            </a:endParaRPr>
          </a:p>
        </p:txBody>
      </p:sp>
      <p:sp>
        <p:nvSpPr>
          <p:cNvPr id="24" name="สี่เหลี่ยมผืนผ้า 23">
            <a:extLst>
              <a:ext uri="{FF2B5EF4-FFF2-40B4-BE49-F238E27FC236}">
                <a16:creationId xmlns:a16="http://schemas.microsoft.com/office/drawing/2014/main" id="{7F8B1627-A2E5-FAFC-7B67-DC7000BE0108}"/>
              </a:ext>
            </a:extLst>
          </p:cNvPr>
          <p:cNvSpPr/>
          <p:nvPr/>
        </p:nvSpPr>
        <p:spPr>
          <a:xfrm>
            <a:off x="167828" y="98483"/>
            <a:ext cx="708123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6400" b="1" dirty="0">
                <a:ln w="9525">
                  <a:noFill/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ordia New" panose="020B0304020202020204" pitchFamily="34" charset="-34"/>
              </a:rPr>
              <a:t>งานจราจร</a:t>
            </a:r>
          </a:p>
        </p:txBody>
      </p:sp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D2BB2E07-845E-C7B5-163D-1CDE7F4026A8}"/>
              </a:ext>
            </a:extLst>
          </p:cNvPr>
          <p:cNvSpPr/>
          <p:nvPr/>
        </p:nvSpPr>
        <p:spPr>
          <a:xfrm>
            <a:off x="6954325" y="37825"/>
            <a:ext cx="629957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4000" b="1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Cordia New" panose="020B0304020202020204" pitchFamily="34" charset="-34"/>
              </a:rPr>
              <a:t>สถานีตำรวจภูธรสำโรงใต้</a:t>
            </a:r>
          </a:p>
        </p:txBody>
      </p:sp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1E65FE7B-CFBD-F91F-144B-B5D78A8E5E69}"/>
              </a:ext>
            </a:extLst>
          </p:cNvPr>
          <p:cNvSpPr txBox="1"/>
          <p:nvPr/>
        </p:nvSpPr>
        <p:spPr>
          <a:xfrm>
            <a:off x="0" y="5549273"/>
            <a:ext cx="12155292" cy="1308727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2000" b="1" i="0" dirty="0">
                <a:solidFill>
                  <a:srgbClr val="E2E5E9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เมื่อวันอาทิตย์ ที่ 26 เมษายน 2569 เจ้าหน้าที่ตำรวจจราจร ร่วมปล่อยแถวรักษาความปลอดภัยความสงบเรียบร้อย และอำนวยการจราจรประเพณีสงกรานต์พระประแดงประจำปี 2569 ณ อาคารอเนกประสงค์ เทศบาลเมืองปู่เจ้าสมิงพราย พร้อมออกปฏิบัติหน้าที่ประจำจุดชุดปฏิบัติต่อไป</a:t>
            </a:r>
            <a:endParaRPr lang="en-US" sz="2000" b="1" i="0" dirty="0">
              <a:solidFill>
                <a:srgbClr val="E2E5E9"/>
              </a:solidFill>
              <a:effectLst/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h-TH" sz="2000" b="1" dirty="0">
              <a:solidFill>
                <a:schemeClr val="bg1"/>
              </a:solidFill>
              <a:latin typeface="TH Sarabun New" panose="020B0500040200020003" pitchFamily="34" charset="-34"/>
              <a:ea typeface="Calibri" panose="020F0502020204030204" pitchFamily="34" charset="0"/>
              <a:cs typeface="TH Sarabun New" panose="020B0500040200020003" pitchFamily="34" charset="-34"/>
            </a:endParaRPr>
          </a:p>
        </p:txBody>
      </p:sp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337DF029-7C12-193F-61A0-39D79AD6BF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79702" y="1567828"/>
            <a:ext cx="4697228" cy="352371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รูปภาพ 7">
            <a:extLst>
              <a:ext uri="{FF2B5EF4-FFF2-40B4-BE49-F238E27FC236}">
                <a16:creationId xmlns:a16="http://schemas.microsoft.com/office/drawing/2014/main" id="{05214405-E508-779E-4CDE-3D03865623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325214" y="1567829"/>
            <a:ext cx="4697226" cy="35237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81044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82FEC2-F3FA-E12E-F9ED-D4C835F5DF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EE00C885-2E9D-3BA5-E5FA-01FC021ACF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324" y="37825"/>
            <a:ext cx="1371144" cy="969496"/>
          </a:xfrm>
          <a:prstGeom prst="rect">
            <a:avLst/>
          </a:prstGeom>
        </p:spPr>
      </p:pic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975C3AEB-0B4B-6553-C74F-3D577689C08E}"/>
              </a:ext>
            </a:extLst>
          </p:cNvPr>
          <p:cNvSpPr/>
          <p:nvPr/>
        </p:nvSpPr>
        <p:spPr>
          <a:xfrm>
            <a:off x="7853449" y="484101"/>
            <a:ext cx="450133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en-US" sz="2800" b="1" dirty="0" err="1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Samrongtai</a:t>
            </a:r>
            <a:r>
              <a:rPr lang="en-US" sz="2800" b="1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 Police Station</a:t>
            </a:r>
            <a:endParaRPr lang="th-TH" sz="2800" b="1" dirty="0">
              <a:ln w="9525">
                <a:noFill/>
                <a:prstDash val="solid"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/>
              <a:cs typeface="Cordia New" panose="020B0304020202020204" pitchFamily="34" charset="-34"/>
            </a:endParaRPr>
          </a:p>
        </p:txBody>
      </p:sp>
      <p:sp>
        <p:nvSpPr>
          <p:cNvPr id="24" name="สี่เหลี่ยมผืนผ้า 23">
            <a:extLst>
              <a:ext uri="{FF2B5EF4-FFF2-40B4-BE49-F238E27FC236}">
                <a16:creationId xmlns:a16="http://schemas.microsoft.com/office/drawing/2014/main" id="{4046FEC3-9968-431A-9F90-DB44958FBCBE}"/>
              </a:ext>
            </a:extLst>
          </p:cNvPr>
          <p:cNvSpPr/>
          <p:nvPr/>
        </p:nvSpPr>
        <p:spPr>
          <a:xfrm>
            <a:off x="167828" y="98483"/>
            <a:ext cx="708123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6400" b="1" dirty="0">
                <a:ln w="9525">
                  <a:noFill/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ordia New" panose="020B0304020202020204" pitchFamily="34" charset="-34"/>
              </a:rPr>
              <a:t>งานจราจร</a:t>
            </a:r>
          </a:p>
        </p:txBody>
      </p:sp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2555B9D8-D196-3DC2-4CC7-385AD432BAFB}"/>
              </a:ext>
            </a:extLst>
          </p:cNvPr>
          <p:cNvSpPr/>
          <p:nvPr/>
        </p:nvSpPr>
        <p:spPr>
          <a:xfrm>
            <a:off x="6954325" y="37825"/>
            <a:ext cx="629957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4000" b="1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Cordia New" panose="020B0304020202020204" pitchFamily="34" charset="-34"/>
              </a:rPr>
              <a:t>สถานีตำรวจภูธรสำโรงใต้</a:t>
            </a:r>
          </a:p>
        </p:txBody>
      </p:sp>
      <p:graphicFrame>
        <p:nvGraphicFramePr>
          <p:cNvPr id="9" name="ตาราง 8">
            <a:extLst>
              <a:ext uri="{FF2B5EF4-FFF2-40B4-BE49-F238E27FC236}">
                <a16:creationId xmlns:a16="http://schemas.microsoft.com/office/drawing/2014/main" id="{EBB5F0B4-7777-45AB-9F28-EDAC8ABA62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9471359"/>
              </p:ext>
            </p:extLst>
          </p:nvPr>
        </p:nvGraphicFramePr>
        <p:xfrm>
          <a:off x="759595" y="1924871"/>
          <a:ext cx="10672809" cy="1173988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525939">
                  <a:extLst>
                    <a:ext uri="{9D8B030D-6E8A-4147-A177-3AD203B41FA5}">
                      <a16:colId xmlns:a16="http://schemas.microsoft.com/office/drawing/2014/main" val="3188986245"/>
                    </a:ext>
                  </a:extLst>
                </a:gridCol>
                <a:gridCol w="1979025">
                  <a:extLst>
                    <a:ext uri="{9D8B030D-6E8A-4147-A177-3AD203B41FA5}">
                      <a16:colId xmlns:a16="http://schemas.microsoft.com/office/drawing/2014/main" val="1055238712"/>
                    </a:ext>
                  </a:extLst>
                </a:gridCol>
                <a:gridCol w="1829951">
                  <a:extLst>
                    <a:ext uri="{9D8B030D-6E8A-4147-A177-3AD203B41FA5}">
                      <a16:colId xmlns:a16="http://schemas.microsoft.com/office/drawing/2014/main" val="1498858761"/>
                    </a:ext>
                  </a:extLst>
                </a:gridCol>
                <a:gridCol w="2674481">
                  <a:extLst>
                    <a:ext uri="{9D8B030D-6E8A-4147-A177-3AD203B41FA5}">
                      <a16:colId xmlns:a16="http://schemas.microsoft.com/office/drawing/2014/main" val="308977390"/>
                    </a:ext>
                  </a:extLst>
                </a:gridCol>
                <a:gridCol w="1657402">
                  <a:extLst>
                    <a:ext uri="{9D8B030D-6E8A-4147-A177-3AD203B41FA5}">
                      <a16:colId xmlns:a16="http://schemas.microsoft.com/office/drawing/2014/main" val="2605234891"/>
                    </a:ext>
                  </a:extLst>
                </a:gridCol>
                <a:gridCol w="1006011">
                  <a:extLst>
                    <a:ext uri="{9D8B030D-6E8A-4147-A177-3AD203B41FA5}">
                      <a16:colId xmlns:a16="http://schemas.microsoft.com/office/drawing/2014/main" val="2683317993"/>
                    </a:ext>
                  </a:extLst>
                </a:gridCol>
              </a:tblGrid>
              <a:tr h="82704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</a:rPr>
                        <a:t>จำนวนตั้งจุด</a:t>
                      </a:r>
                      <a:endParaRPr lang="en-US" sz="11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1669" marR="61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>
                          <a:effectLst/>
                        </a:rPr>
                        <a:t>จำนวนการเรียกตรวจ</a:t>
                      </a:r>
                      <a:br>
                        <a:rPr lang="en-US" sz="1800" b="1" kern="100">
                          <a:effectLst/>
                        </a:rPr>
                      </a:br>
                      <a:r>
                        <a:rPr lang="en-US" sz="1800" b="1" kern="100">
                          <a:effectLst/>
                        </a:rPr>
                        <a:t>(</a:t>
                      </a:r>
                      <a:r>
                        <a:rPr lang="th-TH" sz="1800" b="1" kern="100">
                          <a:effectLst/>
                        </a:rPr>
                        <a:t>ราย)</a:t>
                      </a:r>
                      <a:endParaRPr lang="en-US" sz="1100" b="1" kern="10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1669" marR="61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</a:rPr>
                        <a:t>พบการกระทำความผิด</a:t>
                      </a:r>
                      <a:br>
                        <a:rPr lang="en-US" sz="1800" b="1" kern="100" dirty="0">
                          <a:effectLst/>
                        </a:rPr>
                      </a:br>
                      <a:r>
                        <a:rPr lang="en-US" sz="1800" b="1" kern="100" dirty="0">
                          <a:effectLst/>
                        </a:rPr>
                        <a:t>(</a:t>
                      </a:r>
                      <a:r>
                        <a:rPr lang="th-TH" sz="1800" b="1" kern="100" dirty="0">
                          <a:effectLst/>
                        </a:rPr>
                        <a:t>ราย)</a:t>
                      </a:r>
                      <a:endParaRPr lang="en-US" sz="11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1669" marR="61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</a:rPr>
                        <a:t>จำนวนออกใบสั่งเปรียบเทียบปรับ</a:t>
                      </a:r>
                      <a:br>
                        <a:rPr lang="en-US" sz="1800" b="1" kern="100" dirty="0">
                          <a:effectLst/>
                        </a:rPr>
                      </a:br>
                      <a:r>
                        <a:rPr lang="en-US" sz="1800" b="1" kern="100" dirty="0">
                          <a:effectLst/>
                        </a:rPr>
                        <a:t>(</a:t>
                      </a:r>
                      <a:r>
                        <a:rPr lang="th-TH" sz="1800" b="1" kern="100" dirty="0">
                          <a:effectLst/>
                        </a:rPr>
                        <a:t>ราย)</a:t>
                      </a:r>
                      <a:endParaRPr lang="en-US" sz="11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1669" marR="61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</a:rPr>
                        <a:t>ไม่พบการกระทำผิด</a:t>
                      </a:r>
                      <a:br>
                        <a:rPr lang="en-US" sz="1800" b="1" kern="100" dirty="0">
                          <a:effectLst/>
                        </a:rPr>
                      </a:br>
                      <a:r>
                        <a:rPr lang="en-US" sz="1800" b="1" kern="100" dirty="0">
                          <a:effectLst/>
                        </a:rPr>
                        <a:t>(</a:t>
                      </a:r>
                      <a:r>
                        <a:rPr lang="th-TH" sz="1800" b="1" kern="100" dirty="0">
                          <a:effectLst/>
                        </a:rPr>
                        <a:t>ราย)</a:t>
                      </a:r>
                      <a:endParaRPr lang="en-US" sz="11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1669" marR="61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>
                          <a:effectLst/>
                        </a:rPr>
                        <a:t>ว่ากล่าวตักเตือน</a:t>
                      </a:r>
                      <a:br>
                        <a:rPr lang="en-US" sz="1800" b="1" kern="100">
                          <a:effectLst/>
                        </a:rPr>
                      </a:br>
                      <a:r>
                        <a:rPr lang="en-US" sz="1800" b="1" kern="100">
                          <a:effectLst/>
                        </a:rPr>
                        <a:t>(</a:t>
                      </a:r>
                      <a:r>
                        <a:rPr lang="th-TH" sz="1800" b="1" kern="100">
                          <a:effectLst/>
                        </a:rPr>
                        <a:t>ราย)</a:t>
                      </a:r>
                      <a:endParaRPr lang="en-US" sz="1100" b="1" kern="10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1669" marR="61669" marT="0" marB="0" anchor="ctr"/>
                </a:tc>
                <a:extLst>
                  <a:ext uri="{0D108BD9-81ED-4DB2-BD59-A6C34878D82A}">
                    <a16:rowId xmlns:a16="http://schemas.microsoft.com/office/drawing/2014/main" val="4292590931"/>
                  </a:ext>
                </a:extLst>
              </a:tr>
              <a:tr h="1562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23</a:t>
                      </a:r>
                      <a:endParaRPr lang="en-US" sz="11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1669" marR="61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760</a:t>
                      </a:r>
                      <a:endParaRPr lang="en-US" sz="11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1669" marR="61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640</a:t>
                      </a:r>
                      <a:endParaRPr lang="en-US" sz="11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1669" marR="61669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kern="100" dirty="0">
                          <a:effectLst/>
                        </a:rPr>
                        <a:t>625</a:t>
                      </a:r>
                      <a:endParaRPr lang="en-US" dirty="0"/>
                    </a:p>
                  </a:txBody>
                  <a:tcPr marL="61669" marR="61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120</a:t>
                      </a:r>
                      <a:endParaRPr lang="en-US" sz="11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1669" marR="61669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15</a:t>
                      </a:r>
                      <a:endParaRPr lang="en-US" sz="3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 marL="61669" marR="61669" marT="0" marB="0" anchor="ctr"/>
                </a:tc>
                <a:extLst>
                  <a:ext uri="{0D108BD9-81ED-4DB2-BD59-A6C34878D82A}">
                    <a16:rowId xmlns:a16="http://schemas.microsoft.com/office/drawing/2014/main" val="3791179714"/>
                  </a:ext>
                </a:extLst>
              </a:tr>
            </a:tbl>
          </a:graphicData>
        </a:graphic>
      </p:graphicFrame>
      <p:sp>
        <p:nvSpPr>
          <p:cNvPr id="14" name="สี่เหลี่ยมผืนผ้า 13">
            <a:extLst>
              <a:ext uri="{FF2B5EF4-FFF2-40B4-BE49-F238E27FC236}">
                <a16:creationId xmlns:a16="http://schemas.microsoft.com/office/drawing/2014/main" id="{8532B4F4-67B5-E357-4F4B-ADCD16FACB45}"/>
              </a:ext>
            </a:extLst>
          </p:cNvPr>
          <p:cNvSpPr/>
          <p:nvPr/>
        </p:nvSpPr>
        <p:spPr>
          <a:xfrm>
            <a:off x="0" y="1078071"/>
            <a:ext cx="12192000" cy="584775"/>
          </a:xfrm>
          <a:prstGeom prst="rect">
            <a:avLst/>
          </a:prstGeom>
          <a:solidFill>
            <a:srgbClr val="FF0000"/>
          </a:solidFill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3200" b="1" u="sng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Cordia New" panose="020B0304020202020204" pitchFamily="34" charset="-34"/>
              </a:rPr>
              <a:t>ในรอบเดือน เมษายน 2569 รายงานผลการปฏิบัติ/ผลจับกุม/พฤติการณ์</a:t>
            </a:r>
          </a:p>
        </p:txBody>
      </p:sp>
      <p:pic>
        <p:nvPicPr>
          <p:cNvPr id="15" name="รูปภาพ 14">
            <a:extLst>
              <a:ext uri="{FF2B5EF4-FFF2-40B4-BE49-F238E27FC236}">
                <a16:creationId xmlns:a16="http://schemas.microsoft.com/office/drawing/2014/main" id="{40C35D20-88E5-8FF2-AD09-E10D3F75F8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1287192" y="3429446"/>
            <a:ext cx="4270328" cy="32027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รูปภาพ 15">
            <a:extLst>
              <a:ext uri="{FF2B5EF4-FFF2-40B4-BE49-F238E27FC236}">
                <a16:creationId xmlns:a16="http://schemas.microsoft.com/office/drawing/2014/main" id="{71889C54-E29C-E1B3-5944-3BB0559962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6634255" y="3429000"/>
            <a:ext cx="4270553" cy="32036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8131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58747C-E7E6-0FC2-C30F-EC4379C2AF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AF94BB0D-E44E-092F-B77C-222F620EF41B}"/>
              </a:ext>
            </a:extLst>
          </p:cNvPr>
          <p:cNvSpPr/>
          <p:nvPr/>
        </p:nvSpPr>
        <p:spPr>
          <a:xfrm>
            <a:off x="769690" y="2497976"/>
            <a:ext cx="10652620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11500" b="1" dirty="0">
                <a:ln w="9525">
                  <a:noFill/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ordia New" panose="020B0304020202020204" pitchFamily="34" charset="-34"/>
              </a:rPr>
              <a:t>งานอำนวยการ</a:t>
            </a:r>
          </a:p>
        </p:txBody>
      </p:sp>
    </p:spTree>
    <p:extLst>
      <p:ext uri="{BB962C8B-B14F-4D97-AF65-F5344CB8AC3E}">
        <p14:creationId xmlns:p14="http://schemas.microsoft.com/office/powerpoint/2010/main" val="16968983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386736-2422-6C6F-2EA6-15E270608C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8C4469C6-6ADE-B85B-531B-68EB4FCB11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324" y="37825"/>
            <a:ext cx="1371144" cy="969496"/>
          </a:xfrm>
          <a:prstGeom prst="rect">
            <a:avLst/>
          </a:prstGeom>
        </p:spPr>
      </p:pic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3E3008B5-3CE1-7181-CD9A-58858DF1876C}"/>
              </a:ext>
            </a:extLst>
          </p:cNvPr>
          <p:cNvSpPr/>
          <p:nvPr/>
        </p:nvSpPr>
        <p:spPr>
          <a:xfrm>
            <a:off x="7853449" y="484101"/>
            <a:ext cx="450133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en-US" sz="2800" b="1" dirty="0" err="1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Samrongtai</a:t>
            </a:r>
            <a:r>
              <a:rPr lang="en-US" sz="2800" b="1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 Police Station</a:t>
            </a:r>
            <a:endParaRPr lang="th-TH" sz="2800" b="1" dirty="0">
              <a:ln w="9525">
                <a:noFill/>
                <a:prstDash val="solid"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/>
              <a:cs typeface="Cordia New" panose="020B0304020202020204" pitchFamily="34" charset="-34"/>
            </a:endParaRPr>
          </a:p>
        </p:txBody>
      </p:sp>
      <p:sp>
        <p:nvSpPr>
          <p:cNvPr id="24" name="สี่เหลี่ยมผืนผ้า 23">
            <a:extLst>
              <a:ext uri="{FF2B5EF4-FFF2-40B4-BE49-F238E27FC236}">
                <a16:creationId xmlns:a16="http://schemas.microsoft.com/office/drawing/2014/main" id="{CBB03591-1E36-DAC0-66DC-AA1B48C80880}"/>
              </a:ext>
            </a:extLst>
          </p:cNvPr>
          <p:cNvSpPr/>
          <p:nvPr/>
        </p:nvSpPr>
        <p:spPr>
          <a:xfrm>
            <a:off x="167828" y="98483"/>
            <a:ext cx="708123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6400" b="1" dirty="0">
                <a:ln w="9525">
                  <a:noFill/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ordia New" panose="020B0304020202020204" pitchFamily="34" charset="-34"/>
              </a:rPr>
              <a:t>งานอำนวยการ</a:t>
            </a:r>
          </a:p>
        </p:txBody>
      </p:sp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23E0F87B-A661-52FB-AA71-922A59AA24E0}"/>
              </a:ext>
            </a:extLst>
          </p:cNvPr>
          <p:cNvSpPr/>
          <p:nvPr/>
        </p:nvSpPr>
        <p:spPr>
          <a:xfrm>
            <a:off x="6954325" y="37825"/>
            <a:ext cx="629957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4000" b="1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Cordia New" panose="020B0304020202020204" pitchFamily="34" charset="-34"/>
              </a:rPr>
              <a:t>สถานีตำรวจภูธรสำโรงใต้</a:t>
            </a:r>
          </a:p>
        </p:txBody>
      </p:sp>
      <p:sp>
        <p:nvSpPr>
          <p:cNvPr id="10" name="กล่องข้อความ 9">
            <a:extLst>
              <a:ext uri="{FF2B5EF4-FFF2-40B4-BE49-F238E27FC236}">
                <a16:creationId xmlns:a16="http://schemas.microsoft.com/office/drawing/2014/main" id="{B48D3419-41C9-C836-C18B-06D2509942A5}"/>
              </a:ext>
            </a:extLst>
          </p:cNvPr>
          <p:cNvSpPr txBox="1"/>
          <p:nvPr/>
        </p:nvSpPr>
        <p:spPr>
          <a:xfrm>
            <a:off x="0" y="5767914"/>
            <a:ext cx="12155292" cy="1090086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2400" b="1" dirty="0">
                <a:solidFill>
                  <a:srgbClr val="E2E5E9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เมื่อวันที่  28 เมษายน 2569 เวลา 10.00 น. งานอำนวยการ ได้เปลี่ยนป้ายวิสัยทัศน์ ผู้บังคับบัญชาบริเวณหน้าสถานีตำรวจภูธรสำโรงใต้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h-TH" sz="2400" b="1" i="0" dirty="0">
              <a:solidFill>
                <a:srgbClr val="E2E5E9"/>
              </a:solidFill>
              <a:effectLst/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257FC467-D26C-CC97-6F75-1248BC4C8A5A}"/>
              </a:ext>
            </a:extLst>
          </p:cNvPr>
          <p:cNvSpPr/>
          <p:nvPr/>
        </p:nvSpPr>
        <p:spPr>
          <a:xfrm>
            <a:off x="996331" y="1496132"/>
            <a:ext cx="4823580" cy="3503281"/>
          </a:xfrm>
          <a:custGeom>
            <a:avLst/>
            <a:gdLst/>
            <a:ahLst/>
            <a:cxnLst/>
            <a:rect l="l" t="t" r="r" b="b"/>
            <a:pathLst>
              <a:path w="7580697" h="4931023">
                <a:moveTo>
                  <a:pt x="0" y="0"/>
                </a:moveTo>
                <a:lnTo>
                  <a:pt x="7580697" y="0"/>
                </a:lnTo>
                <a:lnTo>
                  <a:pt x="7580697" y="4931023"/>
                </a:lnTo>
                <a:lnTo>
                  <a:pt x="0" y="493102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24418" r="-21814" b="-16034"/>
            </a:stretch>
          </a:blipFill>
        </p:spPr>
      </p:sp>
      <p:sp>
        <p:nvSpPr>
          <p:cNvPr id="12" name="Freeform 18">
            <a:extLst>
              <a:ext uri="{FF2B5EF4-FFF2-40B4-BE49-F238E27FC236}">
                <a16:creationId xmlns:a16="http://schemas.microsoft.com/office/drawing/2014/main" id="{08849094-9249-7192-721C-A0367A009567}"/>
              </a:ext>
            </a:extLst>
          </p:cNvPr>
          <p:cNvSpPr/>
          <p:nvPr/>
        </p:nvSpPr>
        <p:spPr>
          <a:xfrm>
            <a:off x="6684401" y="1496132"/>
            <a:ext cx="4381917" cy="3503281"/>
          </a:xfrm>
          <a:custGeom>
            <a:avLst/>
            <a:gdLst/>
            <a:ahLst/>
            <a:cxnLst/>
            <a:rect l="l" t="t" r="r" b="b"/>
            <a:pathLst>
              <a:path w="6886583" h="4931023">
                <a:moveTo>
                  <a:pt x="0" y="0"/>
                </a:moveTo>
                <a:lnTo>
                  <a:pt x="6886583" y="0"/>
                </a:lnTo>
                <a:lnTo>
                  <a:pt x="6886583" y="4931023"/>
                </a:lnTo>
                <a:lnTo>
                  <a:pt x="0" y="493102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6024" r="-19118" b="-8772"/>
            </a:stretch>
          </a:blipFill>
        </p:spPr>
      </p:sp>
    </p:spTree>
    <p:extLst>
      <p:ext uri="{BB962C8B-B14F-4D97-AF65-F5344CB8AC3E}">
        <p14:creationId xmlns:p14="http://schemas.microsoft.com/office/powerpoint/2010/main" val="3487340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F12872-83BC-D261-B4D5-B1B26977B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C70F7F9F-E8DF-D8D7-6ABE-515D81D88047}"/>
              </a:ext>
            </a:extLst>
          </p:cNvPr>
          <p:cNvSpPr/>
          <p:nvPr/>
        </p:nvSpPr>
        <p:spPr>
          <a:xfrm>
            <a:off x="2555380" y="2497976"/>
            <a:ext cx="7081239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11500" b="1" dirty="0">
                <a:ln w="9525">
                  <a:noFill/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ordia New" panose="020B0304020202020204" pitchFamily="34" charset="-34"/>
              </a:rPr>
              <a:t>งานสืบสวน</a:t>
            </a:r>
          </a:p>
        </p:txBody>
      </p:sp>
    </p:spTree>
    <p:extLst>
      <p:ext uri="{BB962C8B-B14F-4D97-AF65-F5344CB8AC3E}">
        <p14:creationId xmlns:p14="http://schemas.microsoft.com/office/powerpoint/2010/main" val="293057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F6E591-6564-B51B-C31B-42C86685E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สี่เหลี่ยมผืนผ้า 26">
            <a:extLst>
              <a:ext uri="{FF2B5EF4-FFF2-40B4-BE49-F238E27FC236}">
                <a16:creationId xmlns:a16="http://schemas.microsoft.com/office/drawing/2014/main" id="{0C90EE90-91B1-3E11-5126-5D33F12893D0}"/>
              </a:ext>
            </a:extLst>
          </p:cNvPr>
          <p:cNvSpPr/>
          <p:nvPr/>
        </p:nvSpPr>
        <p:spPr>
          <a:xfrm>
            <a:off x="6954325" y="37825"/>
            <a:ext cx="629957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4000" b="1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Cordia New" panose="020B0304020202020204" pitchFamily="34" charset="-34"/>
              </a:rPr>
              <a:t>สถานีตำรวจภูธรสำโรงใต้</a:t>
            </a:r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BA6D9B68-61E9-9974-E85B-8DB65FBEFB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324" y="37825"/>
            <a:ext cx="1371144" cy="969496"/>
          </a:xfrm>
          <a:prstGeom prst="rect">
            <a:avLst/>
          </a:prstGeom>
        </p:spPr>
      </p:pic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CD3366D2-FA07-1108-9D2C-5875213CCDA8}"/>
              </a:ext>
            </a:extLst>
          </p:cNvPr>
          <p:cNvSpPr/>
          <p:nvPr/>
        </p:nvSpPr>
        <p:spPr>
          <a:xfrm>
            <a:off x="7853449" y="484101"/>
            <a:ext cx="450133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en-US" sz="2800" b="1" dirty="0" err="1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Samrongtai</a:t>
            </a:r>
            <a:r>
              <a:rPr lang="en-US" sz="2800" b="1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 Police Station</a:t>
            </a:r>
            <a:endParaRPr lang="th-TH" sz="2800" b="1" dirty="0">
              <a:ln w="9525">
                <a:noFill/>
                <a:prstDash val="solid"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/>
              <a:cs typeface="Cordia New" panose="020B0304020202020204" pitchFamily="34" charset="-34"/>
            </a:endParaRPr>
          </a:p>
        </p:txBody>
      </p:sp>
      <p:sp>
        <p:nvSpPr>
          <p:cNvPr id="7" name="สี่เหลี่ยมผืนผ้า 6">
            <a:extLst>
              <a:ext uri="{FF2B5EF4-FFF2-40B4-BE49-F238E27FC236}">
                <a16:creationId xmlns:a16="http://schemas.microsoft.com/office/drawing/2014/main" id="{6B6454FF-38E3-FBB7-B83F-79C0965190A5}"/>
              </a:ext>
            </a:extLst>
          </p:cNvPr>
          <p:cNvSpPr/>
          <p:nvPr/>
        </p:nvSpPr>
        <p:spPr>
          <a:xfrm>
            <a:off x="167828" y="98483"/>
            <a:ext cx="708123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6400" b="1" dirty="0">
                <a:ln w="9525">
                  <a:noFill/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ordia New" panose="020B0304020202020204" pitchFamily="34" charset="-34"/>
              </a:rPr>
              <a:t>งานสืบสวน</a:t>
            </a:r>
          </a:p>
        </p:txBody>
      </p:sp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9691DC64-380B-EA10-F327-1BD339771389}"/>
              </a:ext>
            </a:extLst>
          </p:cNvPr>
          <p:cNvSpPr txBox="1"/>
          <p:nvPr/>
        </p:nvSpPr>
        <p:spPr>
          <a:xfrm>
            <a:off x="18354" y="4918535"/>
            <a:ext cx="12155292" cy="1900095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2000" b="1" dirty="0">
                <a:solidFill>
                  <a:schemeClr val="bg1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เมื่อวันที่ 1 เมษายน 2569 จับกุมผู้ต้องหา </a:t>
            </a:r>
            <a:r>
              <a:rPr lang="th-TH" sz="2000" b="1" dirty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(1)นายกัน อายุ 18 ปี (2)นายเจ อายุ 17 ปี (3)นายเหม่ง อายุ 16 ปี (4)นายกล้า อายุ 16 ปี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2000" b="1" dirty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พร้อมด้วยของกลาง  รถจักรยานยนต์ จำนวน 4 คัน ที่ใช่ในการก่อเหตุ และรถจักรยานยนต์ ที่ลักมาได้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2000" b="1" dirty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โดยแจ้งข้อกล่าวหา  “ ร่วมกันลักทรัพย์โดยใช้ยานพาหนะในเวลากลางคืน ”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2000" b="1" dirty="0">
                <a:solidFill>
                  <a:schemeClr val="bg1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สถานที่จับกุม </a:t>
            </a:r>
            <a:r>
              <a:rPr lang="th-TH" sz="2000" b="1" dirty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บริเวณเพิงพัก ข้างริมคลอง ถนนประดิษฐ์สโมธร ต.บางเมืองใหม่ อ.เมือง ฯ จ.สมุทรปราการ</a:t>
            </a:r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6C41C7A3-32E6-1428-CC64-B2CA0CD259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018" y="1654817"/>
            <a:ext cx="2491956" cy="247899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561AFE5-F9B5-DBB1-BE0E-FD78A35D9A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9136" y="1654817"/>
            <a:ext cx="2491956" cy="2478994"/>
          </a:xfrm>
          <a:prstGeom prst="rect">
            <a:avLst/>
          </a:prstGeom>
        </p:spPr>
      </p:pic>
      <p:pic>
        <p:nvPicPr>
          <p:cNvPr id="10" name="Picture 10">
            <a:extLst>
              <a:ext uri="{FF2B5EF4-FFF2-40B4-BE49-F238E27FC236}">
                <a16:creationId xmlns:a16="http://schemas.microsoft.com/office/drawing/2014/main" id="{255F4740-9222-CED5-A2AB-0271ACE385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8577" y="1654817"/>
            <a:ext cx="2491956" cy="2478994"/>
          </a:xfrm>
          <a:prstGeom prst="rect">
            <a:avLst/>
          </a:prstGeom>
        </p:spPr>
      </p:pic>
      <p:pic>
        <p:nvPicPr>
          <p:cNvPr id="11" name="Picture 12">
            <a:extLst>
              <a:ext uri="{FF2B5EF4-FFF2-40B4-BE49-F238E27FC236}">
                <a16:creationId xmlns:a16="http://schemas.microsoft.com/office/drawing/2014/main" id="{68E8C32A-2F6F-EFD2-0CCB-F9F75225C6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49695" y="1640635"/>
            <a:ext cx="2491956" cy="2478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648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D9465B-232D-F9FF-6546-3A66C28E9C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สี่เหลี่ยมผืนผ้า 26">
            <a:extLst>
              <a:ext uri="{FF2B5EF4-FFF2-40B4-BE49-F238E27FC236}">
                <a16:creationId xmlns:a16="http://schemas.microsoft.com/office/drawing/2014/main" id="{826307C3-0E84-C0E4-3EA2-301901A9D5AF}"/>
              </a:ext>
            </a:extLst>
          </p:cNvPr>
          <p:cNvSpPr/>
          <p:nvPr/>
        </p:nvSpPr>
        <p:spPr>
          <a:xfrm>
            <a:off x="6954325" y="37825"/>
            <a:ext cx="629957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4000" b="1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Cordia New" panose="020B0304020202020204" pitchFamily="34" charset="-34"/>
              </a:rPr>
              <a:t>สถานีตำรวจภูธรสำโรงใต้</a:t>
            </a:r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03100D36-020F-7D36-DF09-0863AD5C41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324" y="37825"/>
            <a:ext cx="1371144" cy="969496"/>
          </a:xfrm>
          <a:prstGeom prst="rect">
            <a:avLst/>
          </a:prstGeom>
        </p:spPr>
      </p:pic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29F849C1-9E78-A2A6-2CE2-6B09A4E6CBC7}"/>
              </a:ext>
            </a:extLst>
          </p:cNvPr>
          <p:cNvSpPr/>
          <p:nvPr/>
        </p:nvSpPr>
        <p:spPr>
          <a:xfrm>
            <a:off x="7853449" y="484101"/>
            <a:ext cx="450133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en-US" sz="2800" b="1" dirty="0" err="1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Samrongtai</a:t>
            </a:r>
            <a:r>
              <a:rPr lang="en-US" sz="2800" b="1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 Police Station</a:t>
            </a:r>
            <a:endParaRPr lang="th-TH" sz="2800" b="1" dirty="0">
              <a:ln w="9525">
                <a:noFill/>
                <a:prstDash val="solid"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/>
              <a:cs typeface="Cordia New" panose="020B0304020202020204" pitchFamily="34" charset="-34"/>
            </a:endParaRPr>
          </a:p>
        </p:txBody>
      </p:sp>
      <p:sp>
        <p:nvSpPr>
          <p:cNvPr id="24" name="สี่เหลี่ยมผืนผ้า 23">
            <a:extLst>
              <a:ext uri="{FF2B5EF4-FFF2-40B4-BE49-F238E27FC236}">
                <a16:creationId xmlns:a16="http://schemas.microsoft.com/office/drawing/2014/main" id="{932023CD-7614-828C-1ABF-B0039E5D7E08}"/>
              </a:ext>
            </a:extLst>
          </p:cNvPr>
          <p:cNvSpPr/>
          <p:nvPr/>
        </p:nvSpPr>
        <p:spPr>
          <a:xfrm>
            <a:off x="167828" y="98483"/>
            <a:ext cx="708123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6400" b="1" dirty="0">
                <a:ln w="9525">
                  <a:noFill/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ordia New" panose="020B0304020202020204" pitchFamily="34" charset="-34"/>
              </a:rPr>
              <a:t>งานสืบสวน</a:t>
            </a:r>
          </a:p>
        </p:txBody>
      </p:sp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54A3D793-D599-016D-DFCD-99BC5E7DD153}"/>
              </a:ext>
            </a:extLst>
          </p:cNvPr>
          <p:cNvSpPr txBox="1"/>
          <p:nvPr/>
        </p:nvSpPr>
        <p:spPr>
          <a:xfrm>
            <a:off x="15926" y="4937248"/>
            <a:ext cx="12155292" cy="1900095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2000" b="1" dirty="0">
                <a:solidFill>
                  <a:schemeClr val="bg1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เมื่อวันที่ </a:t>
            </a:r>
            <a:r>
              <a:rPr lang="th-TH" sz="2000" b="1" dirty="0">
                <a:solidFill>
                  <a:schemeClr val="bg1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2</a:t>
            </a:r>
            <a:r>
              <a:rPr lang="th-TH" sz="2000" b="1" dirty="0">
                <a:solidFill>
                  <a:schemeClr val="bg1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 เมษายน 2569 จับกุมผู้ต้องหา  1.) </a:t>
            </a:r>
            <a:r>
              <a:rPr lang="en-US" sz="2000" b="1" dirty="0" err="1">
                <a:solidFill>
                  <a:schemeClr val="bg1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Mr.Min</a:t>
            </a:r>
            <a:r>
              <a:rPr lang="en-US" sz="2000" b="1" dirty="0">
                <a:solidFill>
                  <a:schemeClr val="bg1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 Wai Kyaw </a:t>
            </a:r>
            <a:r>
              <a:rPr lang="th-TH" sz="2000" b="1" dirty="0">
                <a:solidFill>
                  <a:schemeClr val="bg1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อายุ 27 ปี สัญชาติเมียนม่า </a:t>
            </a:r>
            <a:r>
              <a:rPr lang="en-US" sz="2000" b="1" dirty="0">
                <a:solidFill>
                  <a:schemeClr val="bg1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Passport No. MG911272</a:t>
            </a:r>
            <a:endParaRPr lang="th-TH" sz="2000" b="1" dirty="0">
              <a:solidFill>
                <a:schemeClr val="bg1"/>
              </a:solidFill>
              <a:latin typeface="TH Sarabun New" panose="020B0500040200020003" pitchFamily="34" charset="-34"/>
              <a:ea typeface="Calibri" panose="020F0502020204030204" pitchFamily="34" charset="0"/>
              <a:cs typeface="TH Sarabun New" panose="020B0500040200020003" pitchFamily="34" charset="-34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2000" b="1" dirty="0">
                <a:solidFill>
                  <a:schemeClr val="bg1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พร้อมของกลาง </a:t>
            </a:r>
            <a:r>
              <a:rPr lang="th-TH" sz="2000" b="1" dirty="0">
                <a:solidFill>
                  <a:schemeClr val="bg1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.กรรไกรปลายแหลม จำนวน 1 ข้าง 2.เสื้อยืดแขนสั้นลายหมาป่าจำนวน 1 ตัว</a:t>
            </a:r>
            <a:endParaRPr lang="en-US" sz="2000" b="1" dirty="0">
              <a:solidFill>
                <a:schemeClr val="bg1"/>
              </a:solidFill>
              <a:effectLst/>
              <a:latin typeface="TH Sarabun New" panose="020B0500040200020003" pitchFamily="34" charset="-34"/>
              <a:ea typeface="Calibri" panose="020F0502020204030204" pitchFamily="34" charset="0"/>
              <a:cs typeface="TH Sarabun New" panose="020B0500040200020003" pitchFamily="34" charset="-34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2000" b="1" dirty="0">
                <a:solidFill>
                  <a:schemeClr val="bg1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โดยกล่าวหาว่า </a:t>
            </a:r>
            <a:r>
              <a:rPr lang="th-TH" sz="2000" b="1" dirty="0">
                <a:solidFill>
                  <a:schemeClr val="bg1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“ ทำร้ายร่างกายผู้อื่นจนเป็นเหตุให้ถึงแก่ความตาย ”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2000" b="1" dirty="0">
                <a:solidFill>
                  <a:schemeClr val="bg1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สถานที่จับ</a:t>
            </a:r>
            <a:r>
              <a:rPr lang="th-TH" sz="2000" b="1" dirty="0">
                <a:solidFill>
                  <a:schemeClr val="bg1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กุม   </a:t>
            </a:r>
            <a:r>
              <a:rPr lang="th-TH" sz="2000" b="1" dirty="0">
                <a:solidFill>
                  <a:schemeClr val="bg1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โกดังโรงที่ 1 ( โรงเหล็ก ) ภายใน บริษัท สหไทยสตีลไพพ์ จำกัด เลขที่ 78 ม.3 ต.บางหญ้าแพรก อ.พระประแดง จ.สมุทรปราการ</a:t>
            </a:r>
            <a:endParaRPr lang="th-TH" sz="2000" b="1" dirty="0">
              <a:solidFill>
                <a:schemeClr val="bg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C1946DEB-AD91-6716-F902-1E052234A46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370"/>
          <a:stretch>
            <a:fillRect/>
          </a:stretch>
        </p:blipFill>
        <p:spPr>
          <a:xfrm>
            <a:off x="1351814" y="1525184"/>
            <a:ext cx="4376961" cy="3200676"/>
          </a:xfrm>
          <a:prstGeom prst="rect">
            <a:avLst/>
          </a:prstGeom>
        </p:spPr>
      </p:pic>
      <p:pic>
        <p:nvPicPr>
          <p:cNvPr id="8" name="Picture 9">
            <a:extLst>
              <a:ext uri="{FF2B5EF4-FFF2-40B4-BE49-F238E27FC236}">
                <a16:creationId xmlns:a16="http://schemas.microsoft.com/office/drawing/2014/main" id="{1573A003-90B7-6C5A-CAFC-89E6250340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1663" y="1525183"/>
            <a:ext cx="4376960" cy="3200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9336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19623D-381E-1B58-9C94-1E6F204099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สี่เหลี่ยมผืนผ้า 26">
            <a:extLst>
              <a:ext uri="{FF2B5EF4-FFF2-40B4-BE49-F238E27FC236}">
                <a16:creationId xmlns:a16="http://schemas.microsoft.com/office/drawing/2014/main" id="{8EABC6C7-1008-7E83-3A91-65CB51E05FE0}"/>
              </a:ext>
            </a:extLst>
          </p:cNvPr>
          <p:cNvSpPr/>
          <p:nvPr/>
        </p:nvSpPr>
        <p:spPr>
          <a:xfrm>
            <a:off x="6954325" y="37825"/>
            <a:ext cx="629957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4000" b="1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Cordia New" panose="020B0304020202020204" pitchFamily="34" charset="-34"/>
              </a:rPr>
              <a:t>สถานีตำรวจภูธรสำโรงใต้</a:t>
            </a:r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12810686-3360-0401-84F0-2382984ED7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324" y="37825"/>
            <a:ext cx="1371144" cy="969496"/>
          </a:xfrm>
          <a:prstGeom prst="rect">
            <a:avLst/>
          </a:prstGeom>
        </p:spPr>
      </p:pic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89CCA7AC-E015-262D-CC96-08C3A5E65C8E}"/>
              </a:ext>
            </a:extLst>
          </p:cNvPr>
          <p:cNvSpPr/>
          <p:nvPr/>
        </p:nvSpPr>
        <p:spPr>
          <a:xfrm>
            <a:off x="7853449" y="484101"/>
            <a:ext cx="450133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en-US" sz="2800" b="1" dirty="0" err="1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Samrongtai</a:t>
            </a:r>
            <a:r>
              <a:rPr lang="en-US" sz="2800" b="1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 Police Station</a:t>
            </a:r>
            <a:endParaRPr lang="th-TH" sz="2800" b="1" dirty="0">
              <a:ln w="9525">
                <a:noFill/>
                <a:prstDash val="solid"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/>
              <a:cs typeface="Cordia New" panose="020B0304020202020204" pitchFamily="34" charset="-34"/>
            </a:endParaRPr>
          </a:p>
        </p:txBody>
      </p:sp>
      <p:sp>
        <p:nvSpPr>
          <p:cNvPr id="24" name="สี่เหลี่ยมผืนผ้า 23">
            <a:extLst>
              <a:ext uri="{FF2B5EF4-FFF2-40B4-BE49-F238E27FC236}">
                <a16:creationId xmlns:a16="http://schemas.microsoft.com/office/drawing/2014/main" id="{765CCC64-6FE0-5428-F68D-84B5502A20B3}"/>
              </a:ext>
            </a:extLst>
          </p:cNvPr>
          <p:cNvSpPr/>
          <p:nvPr/>
        </p:nvSpPr>
        <p:spPr>
          <a:xfrm>
            <a:off x="167828" y="98483"/>
            <a:ext cx="708123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6400" b="1" dirty="0">
                <a:ln w="9525">
                  <a:noFill/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ordia New" panose="020B0304020202020204" pitchFamily="34" charset="-34"/>
              </a:rPr>
              <a:t>งานสืบสวน</a:t>
            </a:r>
          </a:p>
        </p:txBody>
      </p:sp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1563C280-F88F-E211-D058-A7CFB36198A7}"/>
              </a:ext>
            </a:extLst>
          </p:cNvPr>
          <p:cNvSpPr txBox="1"/>
          <p:nvPr/>
        </p:nvSpPr>
        <p:spPr>
          <a:xfrm>
            <a:off x="0" y="5734288"/>
            <a:ext cx="12192000" cy="1123712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h-TH" sz="2000" b="1" dirty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เมื่อวันที่ 30 เม.ย.69 ณ ภ.จว.สมุทรปราการ ได้มีการจัดพิธีมอบประกาศนียบัตรสืบสวนดีเด่น ประจำเดือน เม.ย.69  โดยมี พล.ต.ต.ภูมินทร์  สิงหสุต ผบก.ภ.จว.สมุทรปราการ </a:t>
            </a:r>
            <a:r>
              <a:rPr lang="en-US" sz="2000" b="1" dirty="0" err="1">
                <a:solidFill>
                  <a:schemeClr val="bg1"/>
                </a:solidFill>
                <a:cs typeface="TH Sarabun New" panose="020B0500040200020003"/>
              </a:rPr>
              <a:t>เป็นประธานในพิธีและให้เกียรติมอบประกาศนียบัตร</a:t>
            </a:r>
            <a:r>
              <a:rPr lang="th-TH" sz="2000" b="1" dirty="0">
                <a:solidFill>
                  <a:schemeClr val="bg1"/>
                </a:solidFill>
                <a:cs typeface="TH Sarabun New" panose="020B0500040200020003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cs typeface="TH Sarabun New" panose="020B0500040200020003"/>
              </a:rPr>
              <a:t>โอกาสนี้</a:t>
            </a:r>
            <a:r>
              <a:rPr lang="en-US" sz="2000" b="1" dirty="0">
                <a:solidFill>
                  <a:schemeClr val="bg1"/>
                </a:solidFill>
                <a:cs typeface="TH Sarabun New" panose="020B0500040200020003"/>
              </a:rPr>
              <a:t> </a:t>
            </a:r>
            <a:r>
              <a:rPr lang="th-TH" sz="2000" b="1" dirty="0">
                <a:solidFill>
                  <a:schemeClr val="bg1"/>
                </a:solidFill>
                <a:cs typeface="TH Sarabun New" panose="020B0500040200020003"/>
              </a:rPr>
              <a:t>เจ้าหน้าที่ตำรวจสืบสวน สภ.สำโรงใต้ </a:t>
            </a:r>
            <a:r>
              <a:rPr lang="en-US" sz="2000" b="1" dirty="0" err="1">
                <a:solidFill>
                  <a:schemeClr val="bg1"/>
                </a:solidFill>
                <a:cs typeface="TH Sarabun New" panose="020B0500040200020003"/>
              </a:rPr>
              <a:t>ได้รับประกาศนียบัตรจาก</a:t>
            </a:r>
            <a:r>
              <a:rPr lang="en-US" sz="2000" b="1" dirty="0">
                <a:solidFill>
                  <a:schemeClr val="bg1"/>
                </a:solidFill>
                <a:cs typeface="TH Sarabun New" panose="020B0500040200020003"/>
              </a:rPr>
              <a:t> </a:t>
            </a:r>
            <a:r>
              <a:rPr lang="th-TH" sz="2000" b="1" dirty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พล.ต.ต.ภูมินทร์  สิงหสุต ผบก.ภ.จว.สมุทรปราการ </a:t>
            </a:r>
            <a:r>
              <a:rPr lang="en-US" sz="2000" b="1" dirty="0" err="1">
                <a:solidFill>
                  <a:schemeClr val="bg1"/>
                </a:solidFill>
                <a:cs typeface="TH Sarabun New" panose="020B0500040200020003"/>
              </a:rPr>
              <a:t>เพื่อเป็นการเชิดชูความมุ่งมั่นในการ</a:t>
            </a:r>
            <a:r>
              <a:rPr lang="th-TH" sz="2000" b="1" dirty="0">
                <a:solidFill>
                  <a:schemeClr val="bg1"/>
                </a:solidFill>
                <a:cs typeface="TH Sarabun New" panose="020B0500040200020003"/>
              </a:rPr>
              <a:t>ปฏิบัติหน้าที่</a:t>
            </a:r>
            <a:r>
              <a:rPr lang="en-US" sz="2000" b="1" dirty="0" err="1">
                <a:solidFill>
                  <a:schemeClr val="bg1"/>
                </a:solidFill>
                <a:cs typeface="TH Sarabun New" panose="020B0500040200020003"/>
              </a:rPr>
              <a:t>และ</a:t>
            </a:r>
            <a:r>
              <a:rPr lang="th-TH" sz="2000" b="1" dirty="0">
                <a:solidFill>
                  <a:schemeClr val="bg1"/>
                </a:solidFill>
                <a:cs typeface="TH Sarabun New" panose="020B0500040200020003"/>
              </a:rPr>
              <a:t>พัฒนา</a:t>
            </a:r>
            <a:r>
              <a:rPr lang="en-US" sz="2000" b="1" dirty="0" err="1">
                <a:solidFill>
                  <a:schemeClr val="bg1"/>
                </a:solidFill>
                <a:cs typeface="TH Sarabun New" panose="020B0500040200020003"/>
              </a:rPr>
              <a:t>ศักยภาพของตนเอง</a:t>
            </a:r>
            <a:endParaRPr lang="th-TH" sz="2000" b="1" dirty="0">
              <a:solidFill>
                <a:schemeClr val="bg1"/>
              </a:solidFill>
              <a:latin typeface="TH Sarabun New" panose="020B0500040200020003" pitchFamily="34" charset="-34"/>
              <a:cs typeface="TH Sarabun New" panose="020B0500040200020003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425F2A-A7DD-437B-C23F-F6060FDC9FD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540"/>
          <a:stretch>
            <a:fillRect/>
          </a:stretch>
        </p:blipFill>
        <p:spPr>
          <a:xfrm>
            <a:off x="1799167" y="1236359"/>
            <a:ext cx="8593666" cy="4128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087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D510E5-D4A9-8F27-1E23-9AD2918FD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F7204BF5-0958-1551-BD17-DB9D92BA332E}"/>
              </a:ext>
            </a:extLst>
          </p:cNvPr>
          <p:cNvSpPr/>
          <p:nvPr/>
        </p:nvSpPr>
        <p:spPr>
          <a:xfrm>
            <a:off x="2555380" y="2497976"/>
            <a:ext cx="7081239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11500" b="1" dirty="0">
                <a:ln w="9525">
                  <a:noFill/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ordia New" panose="020B0304020202020204" pitchFamily="34" charset="-34"/>
              </a:rPr>
              <a:t>งานสอบสวน</a:t>
            </a:r>
          </a:p>
        </p:txBody>
      </p:sp>
    </p:spTree>
    <p:extLst>
      <p:ext uri="{BB962C8B-B14F-4D97-AF65-F5344CB8AC3E}">
        <p14:creationId xmlns:p14="http://schemas.microsoft.com/office/powerpoint/2010/main" val="3931082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1861E2-B496-6927-8650-E5ED20CB9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สี่เหลี่ยมผืนผ้า 26">
            <a:extLst>
              <a:ext uri="{FF2B5EF4-FFF2-40B4-BE49-F238E27FC236}">
                <a16:creationId xmlns:a16="http://schemas.microsoft.com/office/drawing/2014/main" id="{68335B2B-6284-EBF8-6806-76168E0FFCDB}"/>
              </a:ext>
            </a:extLst>
          </p:cNvPr>
          <p:cNvSpPr/>
          <p:nvPr/>
        </p:nvSpPr>
        <p:spPr>
          <a:xfrm>
            <a:off x="0" y="1078071"/>
            <a:ext cx="12192000" cy="646331"/>
          </a:xfrm>
          <a:prstGeom prst="rect">
            <a:avLst/>
          </a:prstGeom>
          <a:solidFill>
            <a:srgbClr val="FF0000"/>
          </a:solidFill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3600" b="1" u="sng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Cordia New" panose="020B0304020202020204" pitchFamily="34" charset="-34"/>
              </a:rPr>
              <a:t>สรุปสถิติคดีอาญา วันที่ 1 -30 เม.ย.2569 จากระบบ </a:t>
            </a:r>
            <a:r>
              <a:rPr lang="en-US" sz="3600" b="1" u="sng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Cordia New" panose="020B0304020202020204" pitchFamily="34" charset="-34"/>
              </a:rPr>
              <a:t>CRIMES</a:t>
            </a:r>
            <a:endParaRPr lang="th-TH" sz="3600" b="1" u="sng" dirty="0">
              <a:ln w="9525">
                <a:noFill/>
                <a:prstDash val="solid"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/>
              <a:cs typeface="Cordia New" panose="020B0304020202020204" pitchFamily="34" charset="-34"/>
            </a:endParaRPr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684E809F-44BC-71BE-6395-080045FEE6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324" y="37825"/>
            <a:ext cx="1371144" cy="969496"/>
          </a:xfrm>
          <a:prstGeom prst="rect">
            <a:avLst/>
          </a:prstGeom>
        </p:spPr>
      </p:pic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A10508E7-E823-8EAD-8579-30079912464E}"/>
              </a:ext>
            </a:extLst>
          </p:cNvPr>
          <p:cNvSpPr/>
          <p:nvPr/>
        </p:nvSpPr>
        <p:spPr>
          <a:xfrm>
            <a:off x="7853449" y="484101"/>
            <a:ext cx="450133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en-US" sz="2800" b="1" dirty="0" err="1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Samrongtai</a:t>
            </a:r>
            <a:r>
              <a:rPr lang="en-US" sz="2800" b="1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 Police Station</a:t>
            </a:r>
            <a:endParaRPr lang="th-TH" sz="2800" b="1" dirty="0">
              <a:ln w="9525">
                <a:noFill/>
                <a:prstDash val="solid"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/>
              <a:cs typeface="Cordia New" panose="020B0304020202020204" pitchFamily="34" charset="-34"/>
            </a:endParaRPr>
          </a:p>
        </p:txBody>
      </p:sp>
      <p:sp>
        <p:nvSpPr>
          <p:cNvPr id="24" name="สี่เหลี่ยมผืนผ้า 23">
            <a:extLst>
              <a:ext uri="{FF2B5EF4-FFF2-40B4-BE49-F238E27FC236}">
                <a16:creationId xmlns:a16="http://schemas.microsoft.com/office/drawing/2014/main" id="{A3A70C39-A46A-53A2-5638-A214E07BEB10}"/>
              </a:ext>
            </a:extLst>
          </p:cNvPr>
          <p:cNvSpPr/>
          <p:nvPr/>
        </p:nvSpPr>
        <p:spPr>
          <a:xfrm>
            <a:off x="167828" y="98483"/>
            <a:ext cx="708123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6400" b="1" dirty="0">
                <a:ln w="9525">
                  <a:noFill/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ordia New" panose="020B0304020202020204" pitchFamily="34" charset="-34"/>
              </a:rPr>
              <a:t>งานสอบสวน</a:t>
            </a:r>
          </a:p>
        </p:txBody>
      </p:sp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2A32EA15-BE74-FEE4-C893-5D8B40C0630B}"/>
              </a:ext>
            </a:extLst>
          </p:cNvPr>
          <p:cNvSpPr/>
          <p:nvPr/>
        </p:nvSpPr>
        <p:spPr>
          <a:xfrm>
            <a:off x="6954325" y="37825"/>
            <a:ext cx="629957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4000" b="1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Cordia New" panose="020B0304020202020204" pitchFamily="34" charset="-34"/>
              </a:rPr>
              <a:t>สถานีตำรวจภูธรสำโรงใต้</a:t>
            </a:r>
          </a:p>
        </p:txBody>
      </p:sp>
      <p:graphicFrame>
        <p:nvGraphicFramePr>
          <p:cNvPr id="8" name="ตาราง 7">
            <a:extLst>
              <a:ext uri="{FF2B5EF4-FFF2-40B4-BE49-F238E27FC236}">
                <a16:creationId xmlns:a16="http://schemas.microsoft.com/office/drawing/2014/main" id="{06CC28FF-CF28-36AF-1303-C0344E96B319}"/>
              </a:ext>
            </a:extLst>
          </p:cNvPr>
          <p:cNvGraphicFramePr>
            <a:graphicFrameLocks noGrp="1"/>
          </p:cNvGraphicFramePr>
          <p:nvPr/>
        </p:nvGraphicFramePr>
        <p:xfrm>
          <a:off x="7405662" y="2057646"/>
          <a:ext cx="4658519" cy="1415798"/>
        </p:xfrm>
        <a:graphic>
          <a:graphicData uri="http://schemas.openxmlformats.org/drawingml/2006/table">
            <a:tbl>
              <a:tblPr firstRow="1" firstCol="1" bandRow="1">
                <a:tableStyleId>{793D81CF-94F2-401A-BA57-92F5A7B2D0C5}</a:tableStyleId>
              </a:tblPr>
              <a:tblGrid>
                <a:gridCol w="2871019">
                  <a:extLst>
                    <a:ext uri="{9D8B030D-6E8A-4147-A177-3AD203B41FA5}">
                      <a16:colId xmlns:a16="http://schemas.microsoft.com/office/drawing/2014/main" val="2478135361"/>
                    </a:ext>
                  </a:extLst>
                </a:gridCol>
                <a:gridCol w="959485">
                  <a:extLst>
                    <a:ext uri="{9D8B030D-6E8A-4147-A177-3AD203B41FA5}">
                      <a16:colId xmlns:a16="http://schemas.microsoft.com/office/drawing/2014/main" val="2855633364"/>
                    </a:ext>
                  </a:extLst>
                </a:gridCol>
                <a:gridCol w="828015">
                  <a:extLst>
                    <a:ext uri="{9D8B030D-6E8A-4147-A177-3AD203B41FA5}">
                      <a16:colId xmlns:a16="http://schemas.microsoft.com/office/drawing/2014/main" val="285324841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600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สภ.สำโรงใต้</a:t>
                      </a:r>
                      <a:endParaRPr lang="en-US" sz="1100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600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เกิด / รับแจ้ง</a:t>
                      </a:r>
                      <a:endParaRPr lang="en-US" sz="1100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600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จับ </a:t>
                      </a:r>
                      <a:endParaRPr lang="en-US" sz="1100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22128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600" kern="10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1. ฐานความผิดเกี่ยวกับชีวิต ร่างกาย และเพศ</a:t>
                      </a:r>
                      <a:endParaRPr lang="en-US" sz="1100" kern="10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600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3</a:t>
                      </a:r>
                      <a:endParaRPr lang="en-US" sz="1100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600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3</a:t>
                      </a:r>
                      <a:endParaRPr lang="en-US" sz="1100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100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600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2. ฐานความผิดเกี่ยวกับทรัพย์</a:t>
                      </a:r>
                      <a:endParaRPr lang="en-US" sz="1100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600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2</a:t>
                      </a:r>
                      <a:endParaRPr lang="en-US" sz="1100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600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2</a:t>
                      </a:r>
                      <a:endParaRPr lang="en-US" sz="1100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725731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600" kern="10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3. ฐานความผิดพิเศษ</a:t>
                      </a:r>
                      <a:endParaRPr lang="en-US" sz="1100" kern="10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600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2</a:t>
                      </a:r>
                      <a:endParaRPr lang="en-US" sz="1100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600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1</a:t>
                      </a:r>
                      <a:endParaRPr lang="en-US" sz="1100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71882886"/>
                  </a:ext>
                </a:extLst>
              </a:tr>
              <a:tr h="3721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600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4. คดีความผิดที่รัฐเป็นผู้เสียหาย</a:t>
                      </a:r>
                      <a:endParaRPr lang="en-US" sz="1100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600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93</a:t>
                      </a:r>
                      <a:endParaRPr lang="en-US" sz="1100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600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95</a:t>
                      </a:r>
                      <a:endParaRPr lang="en-US" sz="1100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68834337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2405F98C-3845-62E7-FEC8-FB5C3E8786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020" y="1795151"/>
            <a:ext cx="7204854" cy="4964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59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54AB54-269D-AE86-C4B2-D185D750C5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4D5C0287-8676-1EA4-D697-55F94DB54B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324" y="37825"/>
            <a:ext cx="1371144" cy="969496"/>
          </a:xfrm>
          <a:prstGeom prst="rect">
            <a:avLst/>
          </a:prstGeom>
        </p:spPr>
      </p:pic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D980E181-E87C-B5D2-6734-6631A31DFE63}"/>
              </a:ext>
            </a:extLst>
          </p:cNvPr>
          <p:cNvSpPr/>
          <p:nvPr/>
        </p:nvSpPr>
        <p:spPr>
          <a:xfrm>
            <a:off x="7853449" y="484101"/>
            <a:ext cx="450133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en-US" sz="2800" b="1" dirty="0" err="1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Samrongtai</a:t>
            </a:r>
            <a:r>
              <a:rPr lang="en-US" sz="2800" b="1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 Police Station</a:t>
            </a:r>
            <a:endParaRPr lang="th-TH" sz="2800" b="1" dirty="0">
              <a:ln w="9525">
                <a:noFill/>
                <a:prstDash val="solid"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/>
              <a:cs typeface="Cordia New" panose="020B0304020202020204" pitchFamily="34" charset="-34"/>
            </a:endParaRPr>
          </a:p>
        </p:txBody>
      </p:sp>
      <p:sp>
        <p:nvSpPr>
          <p:cNvPr id="24" name="สี่เหลี่ยมผืนผ้า 23">
            <a:extLst>
              <a:ext uri="{FF2B5EF4-FFF2-40B4-BE49-F238E27FC236}">
                <a16:creationId xmlns:a16="http://schemas.microsoft.com/office/drawing/2014/main" id="{CB61F692-5E91-215B-0D48-12E6B6F103E5}"/>
              </a:ext>
            </a:extLst>
          </p:cNvPr>
          <p:cNvSpPr/>
          <p:nvPr/>
        </p:nvSpPr>
        <p:spPr>
          <a:xfrm>
            <a:off x="167828" y="98483"/>
            <a:ext cx="708123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6400" b="1" dirty="0">
                <a:ln w="9525">
                  <a:noFill/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ordia New" panose="020B0304020202020204" pitchFamily="34" charset="-34"/>
              </a:rPr>
              <a:t>งานสอบสวน</a:t>
            </a:r>
          </a:p>
        </p:txBody>
      </p:sp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59E917E6-FBA2-FB35-4031-0CAF869B072F}"/>
              </a:ext>
            </a:extLst>
          </p:cNvPr>
          <p:cNvSpPr/>
          <p:nvPr/>
        </p:nvSpPr>
        <p:spPr>
          <a:xfrm>
            <a:off x="6954325" y="37825"/>
            <a:ext cx="629957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4000" b="1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Cordia New" panose="020B0304020202020204" pitchFamily="34" charset="-34"/>
              </a:rPr>
              <a:t>สถานีตำรวจภูธรสำโรงใต้</a:t>
            </a:r>
          </a:p>
        </p:txBody>
      </p:sp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62EBC0F0-2EDA-2D73-5E35-BE47E360FC86}"/>
              </a:ext>
            </a:extLst>
          </p:cNvPr>
          <p:cNvSpPr txBox="1"/>
          <p:nvPr/>
        </p:nvSpPr>
        <p:spPr>
          <a:xfrm>
            <a:off x="36708" y="4077864"/>
            <a:ext cx="12155292" cy="2142430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thaiDist">
              <a:lnSpc>
                <a:spcPct val="107000"/>
              </a:lnSpc>
              <a:spcAft>
                <a:spcPts val="800"/>
              </a:spcAft>
            </a:pPr>
            <a:r>
              <a:rPr lang="th-TH" sz="2800" b="1" dirty="0">
                <a:solidFill>
                  <a:schemeClr val="bg1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  เมื่อวันที่ 17 เมษายน 2569 เวลา 23.47 น. ผู้แจ้งเข้าพบ พ.ต.ต.สามารถ สัตยา พนักงานสอบสวนแจ้งว่า                     วันนี้ที่ 17 เม.ย.2569 เวลา 22.24 น. มีบุคคลไม่ทราบชื่อนามสกุลจริง ได้เข้าไปยังร้านค้า แล้วพยายามลักเอาเงินสดที่เก็บไว้ภายในร้านไป แต่พบเห็นคนร้ายก่อนไม่ทันหยิบเงิน คนร้ายจึงได้วิ่งหลบหนีไป ทำให้รู้สึกไม่ปลอดภัยเกรงว่าจะได้รับภยันตราย จึงมาแจ้งความร้องทุกข์เพื่อดำเนินคดีตามกฎหมายต่อไป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C635F7D-A257-2240-494C-90E34885B9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4218" y="1263998"/>
            <a:ext cx="4843563" cy="2725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60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EFD5CF-1EA0-4E45-4DD1-AC59057EB4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49B5F022-DDCD-9576-EE54-27A8D1C0AFB6}"/>
              </a:ext>
            </a:extLst>
          </p:cNvPr>
          <p:cNvSpPr/>
          <p:nvPr/>
        </p:nvSpPr>
        <p:spPr>
          <a:xfrm>
            <a:off x="769690" y="2497976"/>
            <a:ext cx="10652620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11500" b="1" dirty="0">
                <a:ln w="9525">
                  <a:noFill/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ordia New" panose="020B0304020202020204" pitchFamily="34" charset="-34"/>
              </a:rPr>
              <a:t>งานป้องกันปราบปราม</a:t>
            </a:r>
          </a:p>
        </p:txBody>
      </p:sp>
    </p:spTree>
    <p:extLst>
      <p:ext uri="{BB962C8B-B14F-4D97-AF65-F5344CB8AC3E}">
        <p14:creationId xmlns:p14="http://schemas.microsoft.com/office/powerpoint/2010/main" val="871386850"/>
      </p:ext>
    </p:extLst>
  </p:cSld>
  <p:clrMapOvr>
    <a:masterClrMapping/>
  </p:clrMapOvr>
</p:sld>
</file>

<file path=ppt/theme/theme1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817</Words>
  <Application>Microsoft Office PowerPoint</Application>
  <PresentationFormat>แบบจอกว้าง</PresentationFormat>
  <Paragraphs>115</Paragraphs>
  <Slides>17</Slides>
  <Notes>4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4</vt:i4>
      </vt:variant>
      <vt:variant>
        <vt:lpstr>ธีม</vt:lpstr>
      </vt:variant>
      <vt:variant>
        <vt:i4>2</vt:i4>
      </vt:variant>
      <vt:variant>
        <vt:lpstr>ชื่อเรื่องสไลด์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TH Sarabun New</vt:lpstr>
      <vt:lpstr>ธีมของ Office</vt:lpstr>
      <vt:lpstr>Office Theme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samrongtai samrongtai</dc:creator>
  <cp:lastModifiedBy>samrongtai samrongtai</cp:lastModifiedBy>
  <cp:revision>9</cp:revision>
  <dcterms:created xsi:type="dcterms:W3CDTF">2026-07-16T05:26:23Z</dcterms:created>
  <dcterms:modified xsi:type="dcterms:W3CDTF">2026-07-23T04:43:09Z</dcterms:modified>
</cp:coreProperties>
</file>