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sldIdLst>
    <p:sldId id="257" r:id="rId3"/>
    <p:sldId id="263" r:id="rId4"/>
    <p:sldId id="283" r:id="rId5"/>
    <p:sldId id="264" r:id="rId6"/>
    <p:sldId id="301" r:id="rId7"/>
    <p:sldId id="302" r:id="rId8"/>
    <p:sldId id="265" r:id="rId9"/>
    <p:sldId id="293" r:id="rId10"/>
    <p:sldId id="294" r:id="rId11"/>
    <p:sldId id="295" r:id="rId12"/>
    <p:sldId id="269" r:id="rId13"/>
    <p:sldId id="287" r:id="rId14"/>
    <p:sldId id="286" r:id="rId15"/>
    <p:sldId id="273" r:id="rId16"/>
    <p:sldId id="274" r:id="rId17"/>
    <p:sldId id="29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สไตล์สีปานกลาง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สไตล์สีปานกลาง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202B0CA-FC54-4496-8BCA-5EF66A818D29}" styleName="สไตล์สีเข้ม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4660"/>
  </p:normalViewPr>
  <p:slideViewPr>
    <p:cSldViewPr snapToGrid="0">
      <p:cViewPr varScale="1">
        <p:scale>
          <a:sx n="74" d="100"/>
          <a:sy n="74" d="100"/>
        </p:scale>
        <p:origin x="119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5E1BFE-E29D-48A8-B301-E79D8C3193B3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20F777-5EE7-4AFE-9DD7-76EB3E0B3C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210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B65EF-0A68-5E2C-00E8-9257C8589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>
            <a:extLst>
              <a:ext uri="{FF2B5EF4-FFF2-40B4-BE49-F238E27FC236}">
                <a16:creationId xmlns:a16="http://schemas.microsoft.com/office/drawing/2014/main" id="{11690B15-7940-19BA-8D84-5673D3926E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>
            <a:extLst>
              <a:ext uri="{FF2B5EF4-FFF2-40B4-BE49-F238E27FC236}">
                <a16:creationId xmlns:a16="http://schemas.microsoft.com/office/drawing/2014/main" id="{66174360-3950-1FFB-4746-430B3EDD46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D387B54D-DCE3-F750-7EBC-4F4D5133FB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0F777-5EE7-4AFE-9DD7-76EB3E0B3C2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973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3A7A8-E0BA-173B-0693-03FDB2614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>
            <a:extLst>
              <a:ext uri="{FF2B5EF4-FFF2-40B4-BE49-F238E27FC236}">
                <a16:creationId xmlns:a16="http://schemas.microsoft.com/office/drawing/2014/main" id="{27F34E97-E0EA-5563-B6F5-4D6BFA0056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>
            <a:extLst>
              <a:ext uri="{FF2B5EF4-FFF2-40B4-BE49-F238E27FC236}">
                <a16:creationId xmlns:a16="http://schemas.microsoft.com/office/drawing/2014/main" id="{098B28BE-98A5-BB90-E3BA-22DC2E65B8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4C124DBB-C2E9-2333-9E44-2951C6E471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0F777-5EE7-4AFE-9DD7-76EB3E0B3C2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526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4958B-AA18-BA02-07FA-F86A7B7ED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>
            <a:extLst>
              <a:ext uri="{FF2B5EF4-FFF2-40B4-BE49-F238E27FC236}">
                <a16:creationId xmlns:a16="http://schemas.microsoft.com/office/drawing/2014/main" id="{26BCB8B1-25C5-697A-6236-6F38562664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>
            <a:extLst>
              <a:ext uri="{FF2B5EF4-FFF2-40B4-BE49-F238E27FC236}">
                <a16:creationId xmlns:a16="http://schemas.microsoft.com/office/drawing/2014/main" id="{705875A4-374C-E49F-3CAD-0F29FE9B98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04931D5B-4348-DD50-91DA-21BD4DDC6A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0F777-5EE7-4AFE-9DD7-76EB3E0B3C2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162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51DBB-57F2-CBBF-9D05-D3DB04594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>
            <a:extLst>
              <a:ext uri="{FF2B5EF4-FFF2-40B4-BE49-F238E27FC236}">
                <a16:creationId xmlns:a16="http://schemas.microsoft.com/office/drawing/2014/main" id="{A1DEF8EA-21AA-4F59-5FC3-F00BD46A20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>
            <a:extLst>
              <a:ext uri="{FF2B5EF4-FFF2-40B4-BE49-F238E27FC236}">
                <a16:creationId xmlns:a16="http://schemas.microsoft.com/office/drawing/2014/main" id="{74EBEFF3-845C-1943-BD51-38A6F31E23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72A6E167-AD33-F88D-D463-7AF886534D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0F777-5EE7-4AFE-9DD7-76EB3E0B3C2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370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7EB4EA30-1FA3-EB1B-0A4B-AD7DF47C72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BDFD64DE-A9F4-8DE4-3FAD-7E752F17F1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9D1C57CF-FCA7-4B84-1085-8A47B16EE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9D0A26D0-F3D6-CA22-7854-D47C25979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83ED8DB4-DD14-E5F8-8AC6-148C26227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33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5F5AA23-3FD6-3AAD-1E2A-515AAC8BA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E52D41DE-C820-91AC-2989-5966169B84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335986CC-2878-A701-7DF6-7A9EB79B1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D03194B4-6A4C-8312-06CD-15764CDD7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2565A1F9-EC70-D765-A121-99632E61A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270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>
            <a:extLst>
              <a:ext uri="{FF2B5EF4-FFF2-40B4-BE49-F238E27FC236}">
                <a16:creationId xmlns:a16="http://schemas.microsoft.com/office/drawing/2014/main" id="{E26DFDFF-7FF9-84E9-8FE0-F0DAA3D76F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E89894B0-034F-BE99-1E22-4EC3E21180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B654A070-3BFD-86A1-6117-FC1C64167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A95C667E-F4C6-ED7A-9FDF-BB6F49DEC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68C6BAD0-B2F2-3F2E-7601-6292B7CB3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726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2014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43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1211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791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9623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7323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1611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007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4859499-544E-2D57-834E-41DACD65F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C1BE9D54-B223-E44B-AEDB-DE11A18C39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50105313-DFEE-D769-A9E9-1420D5337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C32B3695-104D-C385-8F6C-2E6E92B25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EC131A40-D4BE-4B1D-F300-C57571524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146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0245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6048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06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C433DF05-13D4-F5B2-8E50-DF26D448F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2854FDB4-376A-3732-18A5-B3C0917815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752950B7-DCB7-9DE2-48F8-490F93494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C5EF22A8-AD28-211D-1F3C-C0C1371B4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C3F0DC6D-3FF8-CDAA-1A97-4F875CC78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653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628AA75-6250-F873-19E8-2E087C4E1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1ED7A281-514A-87F1-F4C5-FC339E9BE0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5E22A49A-2B26-FD80-E8A0-0870B7DE2C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F9DA8613-E685-9B23-3DAA-CB800C1CF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C406D320-77FB-5E27-9C87-F56052EEB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BEF26795-7057-C36E-19A9-02F0E1523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607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D30FCD3F-25C0-11DC-AA3D-C53528C9B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BE1729E1-F57C-151A-587A-17B97FB58A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E2E996EC-EB2C-DFD2-698F-94E753730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5" name="ตัวแทนข้อความ 4">
            <a:extLst>
              <a:ext uri="{FF2B5EF4-FFF2-40B4-BE49-F238E27FC236}">
                <a16:creationId xmlns:a16="http://schemas.microsoft.com/office/drawing/2014/main" id="{9782E90D-FBCB-FF4F-CEF7-A608E5893D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>
            <a:extLst>
              <a:ext uri="{FF2B5EF4-FFF2-40B4-BE49-F238E27FC236}">
                <a16:creationId xmlns:a16="http://schemas.microsoft.com/office/drawing/2014/main" id="{2AEC583D-FD17-5029-1F6C-7C26729D37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7" name="ตัวแทนวันที่ 6">
            <a:extLst>
              <a:ext uri="{FF2B5EF4-FFF2-40B4-BE49-F238E27FC236}">
                <a16:creationId xmlns:a16="http://schemas.microsoft.com/office/drawing/2014/main" id="{A4CC5172-0691-5248-E707-0B96EAB09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ตัวแทนท้ายกระดาษ 7">
            <a:extLst>
              <a:ext uri="{FF2B5EF4-FFF2-40B4-BE49-F238E27FC236}">
                <a16:creationId xmlns:a16="http://schemas.microsoft.com/office/drawing/2014/main" id="{763E03B9-90DF-27C2-5A3C-11B71BEC8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ตัวแทนหมายเลขสไลด์ 8">
            <a:extLst>
              <a:ext uri="{FF2B5EF4-FFF2-40B4-BE49-F238E27FC236}">
                <a16:creationId xmlns:a16="http://schemas.microsoft.com/office/drawing/2014/main" id="{C5D267E5-90C8-9BC7-DCC7-C684558B6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55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E5FB333-3904-2AAC-65E0-6A3E3DCCC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EB64C92F-CCE4-0B8D-83FF-08CF61291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7F435B0F-1C92-C5DC-D4E0-D8B6F6D9A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6BF8D178-1BAD-83CA-9595-EC7B95F38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786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>
            <a:extLst>
              <a:ext uri="{FF2B5EF4-FFF2-40B4-BE49-F238E27FC236}">
                <a16:creationId xmlns:a16="http://schemas.microsoft.com/office/drawing/2014/main" id="{3D6E00D0-4F98-E22C-78E1-91E052DFC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ตัวแทนท้ายกระดาษ 2">
            <a:extLst>
              <a:ext uri="{FF2B5EF4-FFF2-40B4-BE49-F238E27FC236}">
                <a16:creationId xmlns:a16="http://schemas.microsoft.com/office/drawing/2014/main" id="{F9806718-5DE6-59D0-032B-06AB8A8CB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95FB657B-8FCA-259C-9356-3A8D06F4C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392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D40D8FC1-D851-7306-2CB8-54B55DBE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731C655F-E167-26DB-F5E0-499877885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DAD60C4D-40E6-A9B6-D4A2-02FB049B40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F4FFAC90-908F-B280-4EF0-015ACC3B1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00B1B0C9-1D89-CE8A-3A26-D728BCC45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01D2C6C5-37C3-AFD7-34D8-2840874B4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216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173B2862-EC76-FBA6-FDC6-3FE16B889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รูปภาพ 2">
            <a:extLst>
              <a:ext uri="{FF2B5EF4-FFF2-40B4-BE49-F238E27FC236}">
                <a16:creationId xmlns:a16="http://schemas.microsoft.com/office/drawing/2014/main" id="{8615D6F2-3C9C-54A2-18AD-159C1159EC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C3938517-2C1D-E3E0-1DC2-90CD6DC2D7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141F8368-DE41-AE79-D2FE-7135DB13C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9B6ED240-681F-E271-A505-555FB2C7C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CECC9EB1-6427-41EC-9D28-AB2B7D5D4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195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00000"/>
            </a:gs>
            <a:gs pos="100000">
              <a:schemeClr val="tx1"/>
            </a:gs>
            <a:gs pos="31000">
              <a:srgbClr val="800000"/>
            </a:gs>
            <a:gs pos="100000">
              <a:schemeClr val="accent1">
                <a:lumMod val="30000"/>
                <a:lumOff val="70000"/>
              </a:schemeClr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>
            <a:extLst>
              <a:ext uri="{FF2B5EF4-FFF2-40B4-BE49-F238E27FC236}">
                <a16:creationId xmlns:a16="http://schemas.microsoft.com/office/drawing/2014/main" id="{5FE8BF92-0D1B-D309-C207-246F8F1EC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95F86C09-DCDF-D395-9470-1273727616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A3846318-5470-BC36-2487-2F9BAF439F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1F91AFCF-E792-F07B-0EF1-463360F8A3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6AA7CC70-1C62-949E-B270-8B560691A1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067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00000"/>
            </a:gs>
            <a:gs pos="100000">
              <a:schemeClr val="tx1"/>
            </a:gs>
            <a:gs pos="31000">
              <a:srgbClr val="800000"/>
            </a:gs>
            <a:gs pos="100000">
              <a:schemeClr val="accent1">
                <a:lumMod val="30000"/>
                <a:lumOff val="70000"/>
              </a:schemeClr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968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DA616-1513-3EDF-B034-B69A2D581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สี่เหลี่ยมผืนผ้า 26">
            <a:extLst>
              <a:ext uri="{FF2B5EF4-FFF2-40B4-BE49-F238E27FC236}">
                <a16:creationId xmlns:a16="http://schemas.microsoft.com/office/drawing/2014/main" id="{BE2482F7-96A4-04B4-EAB7-6C5D50756E8E}"/>
              </a:ext>
            </a:extLst>
          </p:cNvPr>
          <p:cNvSpPr/>
          <p:nvPr/>
        </p:nvSpPr>
        <p:spPr>
          <a:xfrm>
            <a:off x="3336034" y="198712"/>
            <a:ext cx="668012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44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B596EE10-EE2D-040D-5A28-798D762201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691" y="127771"/>
            <a:ext cx="1700981" cy="1202714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154B9816-B098-DA3C-8E6E-F84E4196A221}"/>
              </a:ext>
            </a:extLst>
          </p:cNvPr>
          <p:cNvSpPr/>
          <p:nvPr/>
        </p:nvSpPr>
        <p:spPr>
          <a:xfrm>
            <a:off x="4289473" y="745710"/>
            <a:ext cx="477324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en-US" sz="3200" b="1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Samrongtai</a:t>
            </a:r>
            <a:r>
              <a:rPr lang="en-US" sz="32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 Police Station</a:t>
            </a:r>
            <a:endParaRPr lang="th-TH" sz="3200" b="1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50F08343-F4F1-BAFC-E956-F8E7003E8435}"/>
              </a:ext>
            </a:extLst>
          </p:cNvPr>
          <p:cNvSpPr/>
          <p:nvPr/>
        </p:nvSpPr>
        <p:spPr>
          <a:xfrm>
            <a:off x="2624205" y="262244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ผลการปฏิบัติแต่ละสายงาน</a:t>
            </a:r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B7F761D9-BB53-CD44-3869-3D0FC3647984}"/>
              </a:ext>
            </a:extLst>
          </p:cNvPr>
          <p:cNvSpPr/>
          <p:nvPr/>
        </p:nvSpPr>
        <p:spPr>
          <a:xfrm>
            <a:off x="2624205" y="3585668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ประจำเดือน มิถุนายน 2569</a:t>
            </a:r>
          </a:p>
        </p:txBody>
      </p:sp>
    </p:spTree>
    <p:extLst>
      <p:ext uri="{BB962C8B-B14F-4D97-AF65-F5344CB8AC3E}">
        <p14:creationId xmlns:p14="http://schemas.microsoft.com/office/powerpoint/2010/main" val="566495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ECA70C-FEB4-FEDE-50D7-5F7BC45A0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2862F68C-71E2-6647-5C69-5039F82AC1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4" y="37825"/>
            <a:ext cx="1371144" cy="969496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BC325FBC-1FCE-CA90-24D8-CF020D75C595}"/>
              </a:ext>
            </a:extLst>
          </p:cNvPr>
          <p:cNvSpPr/>
          <p:nvPr/>
        </p:nvSpPr>
        <p:spPr>
          <a:xfrm>
            <a:off x="7853449" y="484101"/>
            <a:ext cx="45013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en-US" sz="2800" b="1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Samrongtai</a:t>
            </a:r>
            <a:r>
              <a:rPr lang="en-US" sz="28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 Police Station</a:t>
            </a:r>
            <a:endParaRPr lang="th-TH" sz="2800" b="1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AAFC5F79-87A6-68BE-4F8A-285258230BE4}"/>
              </a:ext>
            </a:extLst>
          </p:cNvPr>
          <p:cNvSpPr/>
          <p:nvPr/>
        </p:nvSpPr>
        <p:spPr>
          <a:xfrm>
            <a:off x="167828" y="9848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งานป้องกันปราบปราม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06A6FB34-166C-C5EC-A7F3-C87F7858F45E}"/>
              </a:ext>
            </a:extLst>
          </p:cNvPr>
          <p:cNvSpPr/>
          <p:nvPr/>
        </p:nvSpPr>
        <p:spPr>
          <a:xfrm>
            <a:off x="6954325" y="37825"/>
            <a:ext cx="62995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40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5642BAA5-BDD5-391F-5741-AB87C94FCA17}"/>
              </a:ext>
            </a:extLst>
          </p:cNvPr>
          <p:cNvSpPr txBox="1"/>
          <p:nvPr/>
        </p:nvSpPr>
        <p:spPr>
          <a:xfrm>
            <a:off x="36708" y="5989309"/>
            <a:ext cx="12155292" cy="830866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ช่วงระหว่างวันที่ 1 มิ.ย.69 - 30 มิ.ย.69 ร้อยเวร 2-0 สายตรวจรถยนต์ ได้มีการออกตรวจจุดเสี่ยง จุดล่อแหลมร้านสะดวกซื้อ ธนาคาร ร้านค้าทอง ในพื้นที่ เพื่อป้องกันเหตุ สร้างความอุ่นใจ และรักษาความปลอดภัยให้แก่ประชาชน จำนวน…90...ครั้ง	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6AA5B9-0837-1208-C563-CA0ED39AEE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000" y="1236359"/>
            <a:ext cx="2880000" cy="216048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8CAEF2B-FC01-5FA8-2DAC-F34AFB2836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532" y="3660442"/>
            <a:ext cx="2880000" cy="216048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52539A4-54D2-FC86-44F6-0F21AA729E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5468" y="1196369"/>
            <a:ext cx="2880000" cy="216048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A92A01C-B1BD-4925-04C6-03047CAD08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25468" y="3639774"/>
            <a:ext cx="2880000" cy="216048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2758592-F7FC-7691-C87B-9D5D896EA6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4354" y="3660442"/>
            <a:ext cx="2880000" cy="216048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4393D5B-B0C9-060F-4E69-D7371329BC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6532" y="1175701"/>
            <a:ext cx="2880000" cy="2160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017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72882-147A-1C96-E63E-292A61F11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E37BD1AD-D45F-3283-C8C3-8C0FF80C5330}"/>
              </a:ext>
            </a:extLst>
          </p:cNvPr>
          <p:cNvSpPr/>
          <p:nvPr/>
        </p:nvSpPr>
        <p:spPr>
          <a:xfrm>
            <a:off x="769690" y="2497976"/>
            <a:ext cx="10652620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115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งานจราจร</a:t>
            </a:r>
          </a:p>
        </p:txBody>
      </p:sp>
    </p:spTree>
    <p:extLst>
      <p:ext uri="{BB962C8B-B14F-4D97-AF65-F5344CB8AC3E}">
        <p14:creationId xmlns:p14="http://schemas.microsoft.com/office/powerpoint/2010/main" val="3387366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57B22-4AB1-31DE-F4B8-2C6B9E0B1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522D292A-D9BA-7A60-EDBA-E209D1BF3E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4" y="37825"/>
            <a:ext cx="1371144" cy="969496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CBC56EDA-F1D9-14F2-ACC4-9BBFB531FCF0}"/>
              </a:ext>
            </a:extLst>
          </p:cNvPr>
          <p:cNvSpPr/>
          <p:nvPr/>
        </p:nvSpPr>
        <p:spPr>
          <a:xfrm>
            <a:off x="7853449" y="484101"/>
            <a:ext cx="45013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en-US" sz="2800" b="1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Samrongtai</a:t>
            </a:r>
            <a:r>
              <a:rPr lang="en-US" sz="28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 Police Station</a:t>
            </a:r>
            <a:endParaRPr lang="th-TH" sz="2800" b="1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582F0E9E-8D9F-069F-51A8-4466F0C8E06F}"/>
              </a:ext>
            </a:extLst>
          </p:cNvPr>
          <p:cNvSpPr/>
          <p:nvPr/>
        </p:nvSpPr>
        <p:spPr>
          <a:xfrm>
            <a:off x="167828" y="9848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งานจราจร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E9D86591-009D-9FB4-A700-1841B25AEE39}"/>
              </a:ext>
            </a:extLst>
          </p:cNvPr>
          <p:cNvSpPr/>
          <p:nvPr/>
        </p:nvSpPr>
        <p:spPr>
          <a:xfrm>
            <a:off x="6954325" y="37825"/>
            <a:ext cx="62995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40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graphicFrame>
        <p:nvGraphicFramePr>
          <p:cNvPr id="9" name="ตาราง 8">
            <a:extLst>
              <a:ext uri="{FF2B5EF4-FFF2-40B4-BE49-F238E27FC236}">
                <a16:creationId xmlns:a16="http://schemas.microsoft.com/office/drawing/2014/main" id="{E9829184-5CAD-9D83-7AAF-B96F0AFC3E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1096859"/>
              </p:ext>
            </p:extLst>
          </p:nvPr>
        </p:nvGraphicFramePr>
        <p:xfrm>
          <a:off x="759595" y="1924871"/>
          <a:ext cx="10672809" cy="1173988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525939">
                  <a:extLst>
                    <a:ext uri="{9D8B030D-6E8A-4147-A177-3AD203B41FA5}">
                      <a16:colId xmlns:a16="http://schemas.microsoft.com/office/drawing/2014/main" val="3188986245"/>
                    </a:ext>
                  </a:extLst>
                </a:gridCol>
                <a:gridCol w="1979025">
                  <a:extLst>
                    <a:ext uri="{9D8B030D-6E8A-4147-A177-3AD203B41FA5}">
                      <a16:colId xmlns:a16="http://schemas.microsoft.com/office/drawing/2014/main" val="1055238712"/>
                    </a:ext>
                  </a:extLst>
                </a:gridCol>
                <a:gridCol w="1829951">
                  <a:extLst>
                    <a:ext uri="{9D8B030D-6E8A-4147-A177-3AD203B41FA5}">
                      <a16:colId xmlns:a16="http://schemas.microsoft.com/office/drawing/2014/main" val="1498858761"/>
                    </a:ext>
                  </a:extLst>
                </a:gridCol>
                <a:gridCol w="2674481">
                  <a:extLst>
                    <a:ext uri="{9D8B030D-6E8A-4147-A177-3AD203B41FA5}">
                      <a16:colId xmlns:a16="http://schemas.microsoft.com/office/drawing/2014/main" val="308977390"/>
                    </a:ext>
                  </a:extLst>
                </a:gridCol>
                <a:gridCol w="1657402">
                  <a:extLst>
                    <a:ext uri="{9D8B030D-6E8A-4147-A177-3AD203B41FA5}">
                      <a16:colId xmlns:a16="http://schemas.microsoft.com/office/drawing/2014/main" val="2605234891"/>
                    </a:ext>
                  </a:extLst>
                </a:gridCol>
                <a:gridCol w="1006011">
                  <a:extLst>
                    <a:ext uri="{9D8B030D-6E8A-4147-A177-3AD203B41FA5}">
                      <a16:colId xmlns:a16="http://schemas.microsoft.com/office/drawing/2014/main" val="2683317993"/>
                    </a:ext>
                  </a:extLst>
                </a:gridCol>
              </a:tblGrid>
              <a:tr h="8270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</a:rPr>
                        <a:t>จำนวนตั้งจุด</a:t>
                      </a:r>
                      <a:endParaRPr lang="en-US" sz="11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1669" marR="61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>
                          <a:effectLst/>
                        </a:rPr>
                        <a:t>จำนวนการเรียกตรวจ</a:t>
                      </a:r>
                      <a:br>
                        <a:rPr lang="en-US" sz="1800" b="1" kern="100">
                          <a:effectLst/>
                        </a:rPr>
                      </a:br>
                      <a:r>
                        <a:rPr lang="en-US" sz="1800" b="1" kern="100">
                          <a:effectLst/>
                        </a:rPr>
                        <a:t>(</a:t>
                      </a:r>
                      <a:r>
                        <a:rPr lang="th-TH" sz="1800" b="1" kern="100">
                          <a:effectLst/>
                        </a:rPr>
                        <a:t>ราย)</a:t>
                      </a:r>
                      <a:endParaRPr lang="en-US" sz="1100" b="1" kern="1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1669" marR="61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</a:rPr>
                        <a:t>พบการกระทำความผิด</a:t>
                      </a:r>
                      <a:br>
                        <a:rPr lang="en-US" sz="1800" b="1" kern="100" dirty="0">
                          <a:effectLst/>
                        </a:rPr>
                      </a:br>
                      <a:r>
                        <a:rPr lang="en-US" sz="1800" b="1" kern="100" dirty="0">
                          <a:effectLst/>
                        </a:rPr>
                        <a:t>(</a:t>
                      </a:r>
                      <a:r>
                        <a:rPr lang="th-TH" sz="1800" b="1" kern="100" dirty="0">
                          <a:effectLst/>
                        </a:rPr>
                        <a:t>ราย)</a:t>
                      </a:r>
                      <a:endParaRPr lang="en-US" sz="11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1669" marR="61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</a:rPr>
                        <a:t>จำนวนออกใบสั่งเปรียบเทียบปรับ</a:t>
                      </a:r>
                      <a:br>
                        <a:rPr lang="en-US" sz="1800" b="1" kern="100" dirty="0">
                          <a:effectLst/>
                        </a:rPr>
                      </a:br>
                      <a:r>
                        <a:rPr lang="en-US" sz="1800" b="1" kern="100" dirty="0">
                          <a:effectLst/>
                        </a:rPr>
                        <a:t>(</a:t>
                      </a:r>
                      <a:r>
                        <a:rPr lang="th-TH" sz="1800" b="1" kern="100" dirty="0">
                          <a:effectLst/>
                        </a:rPr>
                        <a:t>ราย)</a:t>
                      </a:r>
                      <a:endParaRPr lang="en-US" sz="11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1669" marR="61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</a:rPr>
                        <a:t>ไม่พบการกระทำผิด</a:t>
                      </a:r>
                      <a:br>
                        <a:rPr lang="en-US" sz="1800" b="1" kern="100" dirty="0">
                          <a:effectLst/>
                        </a:rPr>
                      </a:br>
                      <a:r>
                        <a:rPr lang="en-US" sz="1800" b="1" kern="100" dirty="0">
                          <a:effectLst/>
                        </a:rPr>
                        <a:t>(</a:t>
                      </a:r>
                      <a:r>
                        <a:rPr lang="th-TH" sz="1800" b="1" kern="100" dirty="0">
                          <a:effectLst/>
                        </a:rPr>
                        <a:t>ราย)</a:t>
                      </a:r>
                      <a:endParaRPr lang="en-US" sz="11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1669" marR="61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>
                          <a:effectLst/>
                        </a:rPr>
                        <a:t>ว่ากล่าวตักเตือน</a:t>
                      </a:r>
                      <a:br>
                        <a:rPr lang="en-US" sz="1800" b="1" kern="100">
                          <a:effectLst/>
                        </a:rPr>
                      </a:br>
                      <a:r>
                        <a:rPr lang="en-US" sz="1800" b="1" kern="100">
                          <a:effectLst/>
                        </a:rPr>
                        <a:t>(</a:t>
                      </a:r>
                      <a:r>
                        <a:rPr lang="th-TH" sz="1800" b="1" kern="100">
                          <a:effectLst/>
                        </a:rPr>
                        <a:t>ราย)</a:t>
                      </a:r>
                      <a:endParaRPr lang="en-US" sz="1100" b="1" kern="1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1669" marR="61669" marT="0" marB="0" anchor="ctr"/>
                </a:tc>
                <a:extLst>
                  <a:ext uri="{0D108BD9-81ED-4DB2-BD59-A6C34878D82A}">
                    <a16:rowId xmlns:a16="http://schemas.microsoft.com/office/drawing/2014/main" val="4292590931"/>
                  </a:ext>
                </a:extLst>
              </a:tr>
              <a:tr h="156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15</a:t>
                      </a:r>
                      <a:endParaRPr lang="en-US" sz="11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1669" marR="61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489</a:t>
                      </a:r>
                      <a:endParaRPr lang="en-US" sz="11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1669" marR="61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400</a:t>
                      </a:r>
                      <a:endParaRPr lang="en-US" sz="11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1669" marR="6166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kern="100" dirty="0">
                          <a:effectLst/>
                        </a:rPr>
                        <a:t>395</a:t>
                      </a:r>
                      <a:endParaRPr lang="en-US" dirty="0"/>
                    </a:p>
                  </a:txBody>
                  <a:tcPr marL="61669" marR="61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89</a:t>
                      </a:r>
                      <a:endParaRPr lang="en-US" sz="11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1669" marR="6166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5</a:t>
                      </a:r>
                      <a:endParaRPr lang="en-US" sz="3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61669" marR="61669" marT="0" marB="0" anchor="ctr"/>
                </a:tc>
                <a:extLst>
                  <a:ext uri="{0D108BD9-81ED-4DB2-BD59-A6C34878D82A}">
                    <a16:rowId xmlns:a16="http://schemas.microsoft.com/office/drawing/2014/main" val="3791179714"/>
                  </a:ext>
                </a:extLst>
              </a:tr>
            </a:tbl>
          </a:graphicData>
        </a:graphic>
      </p:graphicFrame>
      <p:sp>
        <p:nvSpPr>
          <p:cNvPr id="14" name="สี่เหลี่ยมผืนผ้า 13">
            <a:extLst>
              <a:ext uri="{FF2B5EF4-FFF2-40B4-BE49-F238E27FC236}">
                <a16:creationId xmlns:a16="http://schemas.microsoft.com/office/drawing/2014/main" id="{7C4E16D7-2BE4-BCB1-EFF2-58EA44AF5CC1}"/>
              </a:ext>
            </a:extLst>
          </p:cNvPr>
          <p:cNvSpPr/>
          <p:nvPr/>
        </p:nvSpPr>
        <p:spPr>
          <a:xfrm>
            <a:off x="0" y="1078071"/>
            <a:ext cx="12192000" cy="584775"/>
          </a:xfrm>
          <a:prstGeom prst="rect">
            <a:avLst/>
          </a:prstGeom>
          <a:solidFill>
            <a:srgbClr val="FF0000"/>
          </a:solidFill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3200" b="1" u="sng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ในรอบเดือน มิถุนายน 2569 รายงานผลการปฏิบัติ/ผลจับกุม/พฤติการณ์</a:t>
            </a:r>
          </a:p>
        </p:txBody>
      </p:sp>
      <p:pic>
        <p:nvPicPr>
          <p:cNvPr id="15" name="รูปภาพ 14">
            <a:extLst>
              <a:ext uri="{FF2B5EF4-FFF2-40B4-BE49-F238E27FC236}">
                <a16:creationId xmlns:a16="http://schemas.microsoft.com/office/drawing/2014/main" id="{5CBE7E26-762F-B45D-8B81-9129EBA4F0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287673" y="3429446"/>
            <a:ext cx="4269364" cy="3202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รูปภาพ 15">
            <a:extLst>
              <a:ext uri="{FF2B5EF4-FFF2-40B4-BE49-F238E27FC236}">
                <a16:creationId xmlns:a16="http://schemas.microsoft.com/office/drawing/2014/main" id="{82CF95E1-40FF-DBD0-215A-14A9E31A3D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6634965" y="3429000"/>
            <a:ext cx="4270552" cy="32036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276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07AAB-B0A8-B6F4-2BF1-8AB5DBD82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4F3E8CC3-8A58-A455-78B7-0A892D6F9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4" y="37825"/>
            <a:ext cx="1371144" cy="969496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FB2CB48E-5748-AC7F-CC70-C8838ACF51C9}"/>
              </a:ext>
            </a:extLst>
          </p:cNvPr>
          <p:cNvSpPr/>
          <p:nvPr/>
        </p:nvSpPr>
        <p:spPr>
          <a:xfrm>
            <a:off x="7853449" y="484101"/>
            <a:ext cx="45013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en-US" sz="2800" b="1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Samrongtai</a:t>
            </a:r>
            <a:r>
              <a:rPr lang="en-US" sz="28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 Police Station</a:t>
            </a:r>
            <a:endParaRPr lang="th-TH" sz="2800" b="1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726E37F3-907F-9185-FF21-B5D41BA42C2C}"/>
              </a:ext>
            </a:extLst>
          </p:cNvPr>
          <p:cNvSpPr/>
          <p:nvPr/>
        </p:nvSpPr>
        <p:spPr>
          <a:xfrm>
            <a:off x="167828" y="9848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งานจราจร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F13212BF-C896-9A91-6DA7-CA1A47B00DF6}"/>
              </a:ext>
            </a:extLst>
          </p:cNvPr>
          <p:cNvSpPr/>
          <p:nvPr/>
        </p:nvSpPr>
        <p:spPr>
          <a:xfrm>
            <a:off x="6954325" y="37825"/>
            <a:ext cx="62995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40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964CB49D-B053-FE69-DF41-41CC0DE00268}"/>
              </a:ext>
            </a:extLst>
          </p:cNvPr>
          <p:cNvSpPr txBox="1"/>
          <p:nvPr/>
        </p:nvSpPr>
        <p:spPr>
          <a:xfrm>
            <a:off x="18354" y="5435767"/>
            <a:ext cx="12155292" cy="142223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dirty="0">
                <a:solidFill>
                  <a:srgbClr val="E2E5E9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เมื่อวันจันทร์ที่ 8 มิถุนายน 2569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i="0" dirty="0">
                <a:solidFill>
                  <a:srgbClr val="E2E5E9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พล.ต.ต.ภูมินทร์ สิงหสุต ผบก.ภ.จว.สมุทรปราการพร้อมข้าราชการตำรวจสภ.สำโรงใต้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i="0" dirty="0">
                <a:solidFill>
                  <a:srgbClr val="E2E5E9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เปิดโครงการฝึกอบรมเพื่อความปลอดภัยในการใช้รถใช้ถนน ของตำรวจภูธรจังหวัดสมุทรปราการ รุ่นที่ 4/2569 ณ โรงเรียนเตรียมอุดมศึกษาน้อมเกล้า สมุทรปราการ</a:t>
            </a:r>
          </a:p>
        </p:txBody>
      </p:sp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4B65946D-6A4E-EC66-3BE2-44969DE45F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17605" y="1544273"/>
            <a:ext cx="4697228" cy="3522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9979DAB5-DDDD-70C1-8B6C-8172FE613C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9" r="12491"/>
          <a:stretch/>
        </p:blipFill>
        <p:spPr bwMode="auto">
          <a:xfrm>
            <a:off x="6377166" y="1544273"/>
            <a:ext cx="4697229" cy="35229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44775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58747C-E7E6-0FC2-C30F-EC4379C2A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AF94BB0D-E44E-092F-B77C-222F620EF41B}"/>
              </a:ext>
            </a:extLst>
          </p:cNvPr>
          <p:cNvSpPr/>
          <p:nvPr/>
        </p:nvSpPr>
        <p:spPr>
          <a:xfrm>
            <a:off x="769690" y="2497976"/>
            <a:ext cx="10652620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115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งานอำนวยการ</a:t>
            </a:r>
          </a:p>
        </p:txBody>
      </p:sp>
    </p:spTree>
    <p:extLst>
      <p:ext uri="{BB962C8B-B14F-4D97-AF65-F5344CB8AC3E}">
        <p14:creationId xmlns:p14="http://schemas.microsoft.com/office/powerpoint/2010/main" val="16968983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BC3E0-D873-2953-B920-7E44EF188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487F8971-067C-841D-8DE8-2D8C89C010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4" y="37825"/>
            <a:ext cx="1371144" cy="969496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B16A98E2-D04A-0796-3D23-6AA6E1E06C1C}"/>
              </a:ext>
            </a:extLst>
          </p:cNvPr>
          <p:cNvSpPr/>
          <p:nvPr/>
        </p:nvSpPr>
        <p:spPr>
          <a:xfrm>
            <a:off x="7853449" y="484101"/>
            <a:ext cx="45013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en-US" sz="2800" b="1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Samrongtai</a:t>
            </a:r>
            <a:r>
              <a:rPr lang="en-US" sz="28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 Police Station</a:t>
            </a:r>
            <a:endParaRPr lang="th-TH" sz="2800" b="1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A6786CD8-28E8-C69B-594E-7993D1950892}"/>
              </a:ext>
            </a:extLst>
          </p:cNvPr>
          <p:cNvSpPr/>
          <p:nvPr/>
        </p:nvSpPr>
        <p:spPr>
          <a:xfrm>
            <a:off x="167828" y="9848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งานอำนวยการ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BBFA03BB-5789-FB8D-43BA-1939F7DD5BDC}"/>
              </a:ext>
            </a:extLst>
          </p:cNvPr>
          <p:cNvSpPr/>
          <p:nvPr/>
        </p:nvSpPr>
        <p:spPr>
          <a:xfrm>
            <a:off x="6954325" y="37825"/>
            <a:ext cx="62995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40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CD7752A3-3B59-F286-0146-10E75ED6A164}"/>
              </a:ext>
            </a:extLst>
          </p:cNvPr>
          <p:cNvSpPr txBox="1"/>
          <p:nvPr/>
        </p:nvSpPr>
        <p:spPr>
          <a:xfrm>
            <a:off x="0" y="5767914"/>
            <a:ext cx="12155292" cy="1090086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400" b="1" dirty="0">
                <a:solidFill>
                  <a:srgbClr val="E2E5E9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เมื่อวันที่  25  มิถุนายน 2569 เวลา 10.00 น. งานอำนวยการ  ได้ทำการเปลี่ยนธงชาติ บริเวณหน้าสถานีตำรวจภูธรสำโรงใต้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h-TH" sz="2400" b="1" i="0" dirty="0">
              <a:solidFill>
                <a:srgbClr val="E2E5E9"/>
              </a:solidFill>
              <a:effectLst/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179CDEB2-7421-CB17-9A55-60515A70E679}"/>
              </a:ext>
            </a:extLst>
          </p:cNvPr>
          <p:cNvSpPr/>
          <p:nvPr/>
        </p:nvSpPr>
        <p:spPr>
          <a:xfrm>
            <a:off x="1081815" y="1647845"/>
            <a:ext cx="4151700" cy="3122706"/>
          </a:xfrm>
          <a:custGeom>
            <a:avLst/>
            <a:gdLst/>
            <a:ahLst/>
            <a:cxnLst/>
            <a:rect l="l" t="t" r="r" b="b"/>
            <a:pathLst>
              <a:path w="6600015" h="4950011">
                <a:moveTo>
                  <a:pt x="0" y="0"/>
                </a:moveTo>
                <a:lnTo>
                  <a:pt x="6600015" y="0"/>
                </a:lnTo>
                <a:lnTo>
                  <a:pt x="6600015" y="4950012"/>
                </a:lnTo>
                <a:lnTo>
                  <a:pt x="0" y="49500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2" name="Freeform 18">
            <a:extLst>
              <a:ext uri="{FF2B5EF4-FFF2-40B4-BE49-F238E27FC236}">
                <a16:creationId xmlns:a16="http://schemas.microsoft.com/office/drawing/2014/main" id="{3D63B014-18EC-8856-4FC7-8C8A30250081}"/>
              </a:ext>
            </a:extLst>
          </p:cNvPr>
          <p:cNvSpPr/>
          <p:nvPr/>
        </p:nvSpPr>
        <p:spPr>
          <a:xfrm>
            <a:off x="6654711" y="1625956"/>
            <a:ext cx="4151700" cy="3166483"/>
          </a:xfrm>
          <a:custGeom>
            <a:avLst/>
            <a:gdLst/>
            <a:ahLst/>
            <a:cxnLst/>
            <a:rect l="l" t="t" r="r" b="b"/>
            <a:pathLst>
              <a:path w="6600015" h="4950011">
                <a:moveTo>
                  <a:pt x="0" y="0"/>
                </a:moveTo>
                <a:lnTo>
                  <a:pt x="6600015" y="0"/>
                </a:lnTo>
                <a:lnTo>
                  <a:pt x="6600015" y="4950012"/>
                </a:lnTo>
                <a:lnTo>
                  <a:pt x="0" y="49500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7247574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DB7D-B5EA-B1C0-DAF2-51A4CF296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617A1B1F-5643-1182-3500-85B1FE62CC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4" y="37825"/>
            <a:ext cx="1371144" cy="969496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56AC94C4-A8ED-D34E-96F9-C4E0DE737128}"/>
              </a:ext>
            </a:extLst>
          </p:cNvPr>
          <p:cNvSpPr/>
          <p:nvPr/>
        </p:nvSpPr>
        <p:spPr>
          <a:xfrm>
            <a:off x="7853449" y="484101"/>
            <a:ext cx="45013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en-US" sz="2800" b="1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Samrongtai</a:t>
            </a:r>
            <a:r>
              <a:rPr lang="en-US" sz="28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 Police Station</a:t>
            </a:r>
            <a:endParaRPr lang="th-TH" sz="2800" b="1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91825798-C5C6-0DD3-B4BA-3F77EC2EFE2C}"/>
              </a:ext>
            </a:extLst>
          </p:cNvPr>
          <p:cNvSpPr/>
          <p:nvPr/>
        </p:nvSpPr>
        <p:spPr>
          <a:xfrm>
            <a:off x="167828" y="9848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งานอำนวยการ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25BF8305-E8D6-41AF-5B65-2869B388F5C0}"/>
              </a:ext>
            </a:extLst>
          </p:cNvPr>
          <p:cNvSpPr/>
          <p:nvPr/>
        </p:nvSpPr>
        <p:spPr>
          <a:xfrm>
            <a:off x="6954325" y="37825"/>
            <a:ext cx="62995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40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C987E1D1-97C1-C589-D4FB-D4DDE945479C}"/>
              </a:ext>
            </a:extLst>
          </p:cNvPr>
          <p:cNvSpPr txBox="1"/>
          <p:nvPr/>
        </p:nvSpPr>
        <p:spPr>
          <a:xfrm>
            <a:off x="0" y="5767914"/>
            <a:ext cx="12155292" cy="976579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400" b="1" dirty="0">
                <a:solidFill>
                  <a:srgbClr val="E2E5E9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เมื่อวันที่  25  มิถุนายน 2569 เวลา 17.00 น. งานอำนวยการ  ได้ทำการเปลี่ยนหลอดไฟฟ้า บริเวณหน้าสถานีตำรวจภูธรสำโรงใต้ พระพุทธรูป และหน้าศาลตายาย</a:t>
            </a:r>
            <a:endParaRPr lang="th-TH" sz="2400" b="1" i="0" dirty="0">
              <a:solidFill>
                <a:srgbClr val="E2E5E9"/>
              </a:solidFill>
              <a:effectLst/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Freeform 17">
            <a:extLst>
              <a:ext uri="{FF2B5EF4-FFF2-40B4-BE49-F238E27FC236}">
                <a16:creationId xmlns:a16="http://schemas.microsoft.com/office/drawing/2014/main" id="{5A915097-6440-507F-CA8D-829F1F7EAEBC}"/>
              </a:ext>
            </a:extLst>
          </p:cNvPr>
          <p:cNvSpPr/>
          <p:nvPr/>
        </p:nvSpPr>
        <p:spPr>
          <a:xfrm>
            <a:off x="8298835" y="2083443"/>
            <a:ext cx="3727261" cy="3139070"/>
          </a:xfrm>
          <a:custGeom>
            <a:avLst/>
            <a:gdLst/>
            <a:ahLst/>
            <a:cxnLst/>
            <a:rect l="l" t="t" r="r" b="b"/>
            <a:pathLst>
              <a:path w="4048504" h="3036378">
                <a:moveTo>
                  <a:pt x="0" y="0"/>
                </a:moveTo>
                <a:lnTo>
                  <a:pt x="4048504" y="0"/>
                </a:lnTo>
                <a:lnTo>
                  <a:pt x="4048504" y="3036377"/>
                </a:lnTo>
                <a:lnTo>
                  <a:pt x="0" y="30363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18">
            <a:extLst>
              <a:ext uri="{FF2B5EF4-FFF2-40B4-BE49-F238E27FC236}">
                <a16:creationId xmlns:a16="http://schemas.microsoft.com/office/drawing/2014/main" id="{A790F972-3D22-643C-FCA4-F20DDFF41295}"/>
              </a:ext>
            </a:extLst>
          </p:cNvPr>
          <p:cNvSpPr/>
          <p:nvPr/>
        </p:nvSpPr>
        <p:spPr>
          <a:xfrm>
            <a:off x="507348" y="1410934"/>
            <a:ext cx="2953483" cy="3820260"/>
          </a:xfrm>
          <a:custGeom>
            <a:avLst/>
            <a:gdLst/>
            <a:ahLst/>
            <a:cxnLst/>
            <a:rect l="l" t="t" r="r" b="b"/>
            <a:pathLst>
              <a:path w="4549564" h="6066086">
                <a:moveTo>
                  <a:pt x="0" y="0"/>
                </a:moveTo>
                <a:lnTo>
                  <a:pt x="4549564" y="0"/>
                </a:lnTo>
                <a:lnTo>
                  <a:pt x="4549564" y="6066086"/>
                </a:lnTo>
                <a:lnTo>
                  <a:pt x="0" y="60660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20">
            <a:extLst>
              <a:ext uri="{FF2B5EF4-FFF2-40B4-BE49-F238E27FC236}">
                <a16:creationId xmlns:a16="http://schemas.microsoft.com/office/drawing/2014/main" id="{24DA2ACB-31CB-9206-5377-D662E97E2FA0}"/>
              </a:ext>
            </a:extLst>
          </p:cNvPr>
          <p:cNvSpPr/>
          <p:nvPr/>
        </p:nvSpPr>
        <p:spPr>
          <a:xfrm>
            <a:off x="3782010" y="2083443"/>
            <a:ext cx="4320268" cy="3139070"/>
          </a:xfrm>
          <a:custGeom>
            <a:avLst/>
            <a:gdLst/>
            <a:ahLst/>
            <a:cxnLst/>
            <a:rect l="l" t="t" r="r" b="b"/>
            <a:pathLst>
              <a:path w="6271670" h="4703752">
                <a:moveTo>
                  <a:pt x="0" y="0"/>
                </a:moveTo>
                <a:lnTo>
                  <a:pt x="6271670" y="0"/>
                </a:lnTo>
                <a:lnTo>
                  <a:pt x="6271670" y="4703753"/>
                </a:lnTo>
                <a:lnTo>
                  <a:pt x="0" y="470375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322283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12872-83BC-D261-B4D5-B1B26977B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C70F7F9F-E8DF-D8D7-6ABE-515D81D88047}"/>
              </a:ext>
            </a:extLst>
          </p:cNvPr>
          <p:cNvSpPr/>
          <p:nvPr/>
        </p:nvSpPr>
        <p:spPr>
          <a:xfrm>
            <a:off x="2555380" y="2497976"/>
            <a:ext cx="7081239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115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งานสืบสวน</a:t>
            </a:r>
          </a:p>
        </p:txBody>
      </p:sp>
    </p:spTree>
    <p:extLst>
      <p:ext uri="{BB962C8B-B14F-4D97-AF65-F5344CB8AC3E}">
        <p14:creationId xmlns:p14="http://schemas.microsoft.com/office/powerpoint/2010/main" val="293057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CBA80-DBA7-8167-A29D-BC3EDF3E7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สี่เหลี่ยมผืนผ้า 26">
            <a:extLst>
              <a:ext uri="{FF2B5EF4-FFF2-40B4-BE49-F238E27FC236}">
                <a16:creationId xmlns:a16="http://schemas.microsoft.com/office/drawing/2014/main" id="{B4E70E26-8F6E-54C2-C483-3B892E423371}"/>
              </a:ext>
            </a:extLst>
          </p:cNvPr>
          <p:cNvSpPr/>
          <p:nvPr/>
        </p:nvSpPr>
        <p:spPr>
          <a:xfrm>
            <a:off x="6954325" y="37825"/>
            <a:ext cx="62995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40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F1946DB8-D8BB-8B6C-573C-767C49E3FC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4" y="37825"/>
            <a:ext cx="1371144" cy="969496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47DB86B6-DDD8-683D-B6F3-1046931C9551}"/>
              </a:ext>
            </a:extLst>
          </p:cNvPr>
          <p:cNvSpPr/>
          <p:nvPr/>
        </p:nvSpPr>
        <p:spPr>
          <a:xfrm>
            <a:off x="7853449" y="484101"/>
            <a:ext cx="45013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en-US" sz="2800" b="1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Samrongtai</a:t>
            </a:r>
            <a:r>
              <a:rPr lang="en-US" sz="28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 Police Station</a:t>
            </a:r>
            <a:endParaRPr lang="th-TH" sz="2800" b="1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C55169D4-C86C-F148-2A83-35C8316B3204}"/>
              </a:ext>
            </a:extLst>
          </p:cNvPr>
          <p:cNvSpPr/>
          <p:nvPr/>
        </p:nvSpPr>
        <p:spPr>
          <a:xfrm>
            <a:off x="167828" y="9848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งานสืบสวน</a:t>
            </a:r>
          </a:p>
        </p:txBody>
      </p: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9124BFC3-A537-56EC-B93B-E91C1773D643}"/>
              </a:ext>
            </a:extLst>
          </p:cNvPr>
          <p:cNvSpPr txBox="1"/>
          <p:nvPr/>
        </p:nvSpPr>
        <p:spPr>
          <a:xfrm>
            <a:off x="36708" y="4957905"/>
            <a:ext cx="12155292" cy="1900095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เมื่อวันที่ 3 มิถุนายน</a:t>
            </a: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 </a:t>
            </a:r>
            <a:r>
              <a:rPr lang="th-TH" sz="2000" b="1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2569 จับกุมผู้ต้องหา  1.) </a:t>
            </a: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นายพีรพล โพนขาว อายุ 38 ปี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พร้อมของกลาง  -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โดยกล่าวหาว่า </a:t>
            </a: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“คุกคามในทางลามกอนาจาร”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สถานที่จับ</a:t>
            </a:r>
            <a:r>
              <a:rPr lang="th-TH" sz="2000" b="1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กุม  </a:t>
            </a: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ชุมชนริมคลองพระโขนงเก่า ซอยอ่อนนุช 49 กรุงเทพมหานคร</a:t>
            </a:r>
            <a:endParaRPr lang="th-TH" sz="2000" b="1" dirty="0">
              <a:solidFill>
                <a:schemeClr val="bg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F38383D5-858F-CF96-E2A7-566D658583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984" y="1487020"/>
            <a:ext cx="4798917" cy="3304343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A041F9A5-C0E3-D889-E08F-B0C62DA106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" t="2537" r="1834" b="1798"/>
          <a:stretch>
            <a:fillRect/>
          </a:stretch>
        </p:blipFill>
        <p:spPr>
          <a:xfrm>
            <a:off x="1062244" y="1488579"/>
            <a:ext cx="4815679" cy="330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475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510E5-D4A9-8F27-1E23-9AD2918FD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F7204BF5-0958-1551-BD17-DB9D92BA332E}"/>
              </a:ext>
            </a:extLst>
          </p:cNvPr>
          <p:cNvSpPr/>
          <p:nvPr/>
        </p:nvSpPr>
        <p:spPr>
          <a:xfrm>
            <a:off x="2555380" y="2497976"/>
            <a:ext cx="7081239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115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งานสอบสวน</a:t>
            </a:r>
          </a:p>
        </p:txBody>
      </p:sp>
    </p:spTree>
    <p:extLst>
      <p:ext uri="{BB962C8B-B14F-4D97-AF65-F5344CB8AC3E}">
        <p14:creationId xmlns:p14="http://schemas.microsoft.com/office/powerpoint/2010/main" val="393108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BD413-F5E8-976A-48DE-AF9685D55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สี่เหลี่ยมผืนผ้า 26">
            <a:extLst>
              <a:ext uri="{FF2B5EF4-FFF2-40B4-BE49-F238E27FC236}">
                <a16:creationId xmlns:a16="http://schemas.microsoft.com/office/drawing/2014/main" id="{DECCAB74-81D9-A3CE-D8B0-0863F4C64023}"/>
              </a:ext>
            </a:extLst>
          </p:cNvPr>
          <p:cNvSpPr/>
          <p:nvPr/>
        </p:nvSpPr>
        <p:spPr>
          <a:xfrm>
            <a:off x="0" y="1078071"/>
            <a:ext cx="12192000" cy="646331"/>
          </a:xfrm>
          <a:prstGeom prst="rect">
            <a:avLst/>
          </a:prstGeom>
          <a:solidFill>
            <a:srgbClr val="FF0000"/>
          </a:solidFill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sng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Cordia New" panose="020B0304020202020204" pitchFamily="34" charset="-34"/>
              </a:rPr>
              <a:t>สรุปสถิติคดีอาญา วันที่ 1 – 30 มิ.ย. 2569 จากระบบ </a:t>
            </a:r>
            <a:r>
              <a:rPr kumimoji="0" lang="en-US" sz="3600" b="1" i="0" u="sng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Cordia New" panose="020B0304020202020204" pitchFamily="34" charset="-34"/>
              </a:rPr>
              <a:t>CRIMES</a:t>
            </a:r>
            <a:endParaRPr kumimoji="0" lang="th-TH" sz="3600" b="1" i="0" u="sng" strike="noStrike" kern="1200" cap="none" spc="0" normalizeH="0" baseline="0" noProof="0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CD125CD0-0B81-2B37-960C-627EA3C6FA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4" y="37825"/>
            <a:ext cx="1371144" cy="969496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FD6443E4-D4E9-B85B-F82F-9E1AD97816DD}"/>
              </a:ext>
            </a:extLst>
          </p:cNvPr>
          <p:cNvSpPr/>
          <p:nvPr/>
        </p:nvSpPr>
        <p:spPr>
          <a:xfrm>
            <a:off x="7853449" y="484101"/>
            <a:ext cx="45013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Samrongtai</a:t>
            </a:r>
            <a:r>
              <a:rPr kumimoji="0" lang="en-US" sz="28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Police Station</a:t>
            </a:r>
            <a:endParaRPr kumimoji="0" lang="th-TH" sz="2800" b="1" i="0" u="none" strike="noStrike" kern="1200" cap="none" spc="0" normalizeH="0" baseline="0" noProof="0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EC6E7447-884D-B523-6F4B-3D5555F24771}"/>
              </a:ext>
            </a:extLst>
          </p:cNvPr>
          <p:cNvSpPr/>
          <p:nvPr/>
        </p:nvSpPr>
        <p:spPr>
          <a:xfrm>
            <a:off x="167828" y="9848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64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Cordia New" panose="020B0304020202020204" pitchFamily="34" charset="-34"/>
              </a:rPr>
              <a:t>งานสอบสวน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740A8ECE-768D-0500-A2AE-4AE133C0571C}"/>
              </a:ext>
            </a:extLst>
          </p:cNvPr>
          <p:cNvSpPr/>
          <p:nvPr/>
        </p:nvSpPr>
        <p:spPr>
          <a:xfrm>
            <a:off x="6954325" y="37825"/>
            <a:ext cx="62995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graphicFrame>
        <p:nvGraphicFramePr>
          <p:cNvPr id="8" name="ตาราง 7">
            <a:extLst>
              <a:ext uri="{FF2B5EF4-FFF2-40B4-BE49-F238E27FC236}">
                <a16:creationId xmlns:a16="http://schemas.microsoft.com/office/drawing/2014/main" id="{2D13A3E8-2BD4-BB8B-8026-53E5B20681BB}"/>
              </a:ext>
            </a:extLst>
          </p:cNvPr>
          <p:cNvGraphicFramePr>
            <a:graphicFrameLocks noGrp="1"/>
          </p:cNvGraphicFramePr>
          <p:nvPr/>
        </p:nvGraphicFramePr>
        <p:xfrm>
          <a:off x="7405662" y="2057646"/>
          <a:ext cx="4658519" cy="1415798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2871019">
                  <a:extLst>
                    <a:ext uri="{9D8B030D-6E8A-4147-A177-3AD203B41FA5}">
                      <a16:colId xmlns:a16="http://schemas.microsoft.com/office/drawing/2014/main" val="2478135361"/>
                    </a:ext>
                  </a:extLst>
                </a:gridCol>
                <a:gridCol w="959485">
                  <a:extLst>
                    <a:ext uri="{9D8B030D-6E8A-4147-A177-3AD203B41FA5}">
                      <a16:colId xmlns:a16="http://schemas.microsoft.com/office/drawing/2014/main" val="2855633364"/>
                    </a:ext>
                  </a:extLst>
                </a:gridCol>
                <a:gridCol w="828015">
                  <a:extLst>
                    <a:ext uri="{9D8B030D-6E8A-4147-A177-3AD203B41FA5}">
                      <a16:colId xmlns:a16="http://schemas.microsoft.com/office/drawing/2014/main" val="28532484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สภ.สำโรงใต้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เกิด / รับแจ้ง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จับ 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22128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1. ฐานความผิดเกี่ยวกับชีวิต ร่างกาย และเพศ</a:t>
                      </a:r>
                      <a:endParaRPr lang="en-US" sz="1100" kern="1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100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2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2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100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2. ฐานความผิดเกี่ยวกับทรัพย์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9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6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725731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3. ฐานความผิดพิเศษ</a:t>
                      </a:r>
                      <a:endParaRPr lang="en-US" sz="1100" kern="1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3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3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71882886"/>
                  </a:ext>
                </a:extLst>
              </a:tr>
              <a:tr h="372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4. คดีความผิดที่รัฐเป็นผู้เสียหาย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10</a:t>
                      </a:r>
                      <a:r>
                        <a:rPr lang="en-US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8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10</a:t>
                      </a:r>
                      <a:r>
                        <a:rPr lang="en-US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9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68834337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D1A6B233-29AE-0796-5080-84053EBA87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80" y="1795151"/>
            <a:ext cx="7233020" cy="496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588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3C626B-CF52-A080-E895-C57E9E327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3AC5DB52-BB4D-FD2A-F7C7-0AA8DA115D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4" y="37825"/>
            <a:ext cx="1371144" cy="969496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1550C77E-D557-04EE-C3AA-17FC09D07771}"/>
              </a:ext>
            </a:extLst>
          </p:cNvPr>
          <p:cNvSpPr/>
          <p:nvPr/>
        </p:nvSpPr>
        <p:spPr>
          <a:xfrm>
            <a:off x="7853449" y="484101"/>
            <a:ext cx="45013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Samrongtai</a:t>
            </a:r>
            <a:r>
              <a:rPr kumimoji="0" lang="en-US" sz="28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Police Station</a:t>
            </a:r>
            <a:endParaRPr kumimoji="0" lang="th-TH" sz="2800" b="1" i="0" u="none" strike="noStrike" kern="1200" cap="none" spc="0" normalizeH="0" baseline="0" noProof="0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F9DCB363-6395-1ABB-27FC-F5B4F60CC2BB}"/>
              </a:ext>
            </a:extLst>
          </p:cNvPr>
          <p:cNvSpPr/>
          <p:nvPr/>
        </p:nvSpPr>
        <p:spPr>
          <a:xfrm>
            <a:off x="167828" y="9848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64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Cordia New" panose="020B0304020202020204" pitchFamily="34" charset="-34"/>
              </a:rPr>
              <a:t>งานสอบสวน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44CC6853-B70B-2E86-9C5E-5CAECBC26971}"/>
              </a:ext>
            </a:extLst>
          </p:cNvPr>
          <p:cNvSpPr/>
          <p:nvPr/>
        </p:nvSpPr>
        <p:spPr>
          <a:xfrm>
            <a:off x="6954325" y="37825"/>
            <a:ext cx="62995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8C90B104-34C4-8283-6673-4C14B0A56941}"/>
              </a:ext>
            </a:extLst>
          </p:cNvPr>
          <p:cNvSpPr txBox="1"/>
          <p:nvPr/>
        </p:nvSpPr>
        <p:spPr>
          <a:xfrm>
            <a:off x="384396" y="4090350"/>
            <a:ext cx="11685837" cy="2434142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thaiDi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  เมื่อวันที่ 13 มิถุนายน 2569 เวลา 17.30 น. ผู้แจ้งเข้าพบ พ.ต.ท.รุ่งอรุณ ยิ่งยืน   พนักงานสอบสวน แจ้งว่า เมื่อวันที่ 13 มิ.ย.2569 เวลา 10.00 น. ผู้แจ้ง แจ้งว่า มีบุคคลขว้างไข่สดกับน้ำปลาร้า           เข้ามาบริเวณบ้านของผู้แจ้ง ไปโดนคอมแอร์และกระจก ทำให้เกิดกลิ่นเหม็น ผู้แจ้งได้รับความเดือดร้อน จึงมาแจ้งความต่อพนักงานสอบสวนดำเนินคดี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19F3F6-16BC-B18E-8535-991E34255D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50" y="1175701"/>
            <a:ext cx="5413877" cy="274626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80176E-5755-F05F-DA45-39BE63B39F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756" y="1175701"/>
            <a:ext cx="4843694" cy="2746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30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FD5CF-1EA0-4E45-4DD1-AC59057EB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49B5F022-DDCD-9576-EE54-27A8D1C0AFB6}"/>
              </a:ext>
            </a:extLst>
          </p:cNvPr>
          <p:cNvSpPr/>
          <p:nvPr/>
        </p:nvSpPr>
        <p:spPr>
          <a:xfrm>
            <a:off x="769690" y="2497976"/>
            <a:ext cx="10652620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115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งานป้องกันปราบปราม</a:t>
            </a:r>
          </a:p>
        </p:txBody>
      </p:sp>
    </p:spTree>
    <p:extLst>
      <p:ext uri="{BB962C8B-B14F-4D97-AF65-F5344CB8AC3E}">
        <p14:creationId xmlns:p14="http://schemas.microsoft.com/office/powerpoint/2010/main" val="871386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B36BE-92F2-F458-85D6-E16AF5115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2DE8ED6A-0FCE-2201-7C89-6F8CA856D3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4" y="37825"/>
            <a:ext cx="1371144" cy="969496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B69BFE5A-9227-E840-6850-48DB818B955B}"/>
              </a:ext>
            </a:extLst>
          </p:cNvPr>
          <p:cNvSpPr/>
          <p:nvPr/>
        </p:nvSpPr>
        <p:spPr>
          <a:xfrm>
            <a:off x="7853449" y="484101"/>
            <a:ext cx="45013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en-US" sz="2800" b="1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Samrongtai</a:t>
            </a:r>
            <a:r>
              <a:rPr lang="en-US" sz="28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 Police Station</a:t>
            </a:r>
            <a:endParaRPr lang="th-TH" sz="2800" b="1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39E96FDF-B336-A6C9-8842-E55349673E3E}"/>
              </a:ext>
            </a:extLst>
          </p:cNvPr>
          <p:cNvSpPr/>
          <p:nvPr/>
        </p:nvSpPr>
        <p:spPr>
          <a:xfrm>
            <a:off x="167828" y="9848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งานป้องกันปราบปราม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FF1C4AE9-6D2C-9390-A067-F59D65DFDDB7}"/>
              </a:ext>
            </a:extLst>
          </p:cNvPr>
          <p:cNvSpPr/>
          <p:nvPr/>
        </p:nvSpPr>
        <p:spPr>
          <a:xfrm>
            <a:off x="6954325" y="37825"/>
            <a:ext cx="62995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40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graphicFrame>
        <p:nvGraphicFramePr>
          <p:cNvPr id="5" name="ตาราง 4">
            <a:extLst>
              <a:ext uri="{FF2B5EF4-FFF2-40B4-BE49-F238E27FC236}">
                <a16:creationId xmlns:a16="http://schemas.microsoft.com/office/drawing/2014/main" id="{E95C2783-27CC-D48E-849D-9D047CFB3F1C}"/>
              </a:ext>
            </a:extLst>
          </p:cNvPr>
          <p:cNvGraphicFramePr>
            <a:graphicFrameLocks noGrp="1"/>
          </p:cNvGraphicFramePr>
          <p:nvPr/>
        </p:nvGraphicFramePr>
        <p:xfrm>
          <a:off x="167828" y="1725299"/>
          <a:ext cx="11902252" cy="1185098"/>
        </p:xfrm>
        <a:graphic>
          <a:graphicData uri="http://schemas.openxmlformats.org/drawingml/2006/table">
            <a:tbl>
              <a:tblPr firstRow="1" firstCol="1" bandRow="1">
                <a:tableStyleId>{5202B0CA-FC54-4496-8BCA-5EF66A818D29}</a:tableStyleId>
              </a:tblPr>
              <a:tblGrid>
                <a:gridCol w="1120688">
                  <a:extLst>
                    <a:ext uri="{9D8B030D-6E8A-4147-A177-3AD203B41FA5}">
                      <a16:colId xmlns:a16="http://schemas.microsoft.com/office/drawing/2014/main" val="1119292693"/>
                    </a:ext>
                  </a:extLst>
                </a:gridCol>
                <a:gridCol w="812837">
                  <a:extLst>
                    <a:ext uri="{9D8B030D-6E8A-4147-A177-3AD203B41FA5}">
                      <a16:colId xmlns:a16="http://schemas.microsoft.com/office/drawing/2014/main" val="2165297367"/>
                    </a:ext>
                  </a:extLst>
                </a:gridCol>
                <a:gridCol w="845047">
                  <a:extLst>
                    <a:ext uri="{9D8B030D-6E8A-4147-A177-3AD203B41FA5}">
                      <a16:colId xmlns:a16="http://schemas.microsoft.com/office/drawing/2014/main" val="443625010"/>
                    </a:ext>
                  </a:extLst>
                </a:gridCol>
                <a:gridCol w="1051247">
                  <a:extLst>
                    <a:ext uri="{9D8B030D-6E8A-4147-A177-3AD203B41FA5}">
                      <a16:colId xmlns:a16="http://schemas.microsoft.com/office/drawing/2014/main" val="891598174"/>
                    </a:ext>
                  </a:extLst>
                </a:gridCol>
                <a:gridCol w="1109957">
                  <a:extLst>
                    <a:ext uri="{9D8B030D-6E8A-4147-A177-3AD203B41FA5}">
                      <a16:colId xmlns:a16="http://schemas.microsoft.com/office/drawing/2014/main" val="3157225874"/>
                    </a:ext>
                  </a:extLst>
                </a:gridCol>
                <a:gridCol w="1147800">
                  <a:extLst>
                    <a:ext uri="{9D8B030D-6E8A-4147-A177-3AD203B41FA5}">
                      <a16:colId xmlns:a16="http://schemas.microsoft.com/office/drawing/2014/main" val="4043532145"/>
                    </a:ext>
                  </a:extLst>
                </a:gridCol>
                <a:gridCol w="1044603">
                  <a:extLst>
                    <a:ext uri="{9D8B030D-6E8A-4147-A177-3AD203B41FA5}">
                      <a16:colId xmlns:a16="http://schemas.microsoft.com/office/drawing/2014/main" val="2144872109"/>
                    </a:ext>
                  </a:extLst>
                </a:gridCol>
                <a:gridCol w="1600725">
                  <a:extLst>
                    <a:ext uri="{9D8B030D-6E8A-4147-A177-3AD203B41FA5}">
                      <a16:colId xmlns:a16="http://schemas.microsoft.com/office/drawing/2014/main" val="647180585"/>
                    </a:ext>
                  </a:extLst>
                </a:gridCol>
                <a:gridCol w="550395">
                  <a:extLst>
                    <a:ext uri="{9D8B030D-6E8A-4147-A177-3AD203B41FA5}">
                      <a16:colId xmlns:a16="http://schemas.microsoft.com/office/drawing/2014/main" val="1345363970"/>
                    </a:ext>
                  </a:extLst>
                </a:gridCol>
                <a:gridCol w="1351903">
                  <a:extLst>
                    <a:ext uri="{9D8B030D-6E8A-4147-A177-3AD203B41FA5}">
                      <a16:colId xmlns:a16="http://schemas.microsoft.com/office/drawing/2014/main" val="3233440981"/>
                    </a:ext>
                  </a:extLst>
                </a:gridCol>
                <a:gridCol w="1267050">
                  <a:extLst>
                    <a:ext uri="{9D8B030D-6E8A-4147-A177-3AD203B41FA5}">
                      <a16:colId xmlns:a16="http://schemas.microsoft.com/office/drawing/2014/main" val="3464979806"/>
                    </a:ext>
                  </a:extLst>
                </a:gridCol>
              </a:tblGrid>
              <a:tr h="152304">
                <a:tc gridSpan="1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ผลการปฏิบัติ / การจับกุม เดือน เม.ษ </a:t>
                      </a:r>
                      <a:r>
                        <a:rPr lang="en-US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6</a:t>
                      </a: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9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448276"/>
                  </a:ext>
                </a:extLst>
              </a:tr>
              <a:tr h="3945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ปืน/ เครื่องกระสุน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เสพ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ครอบครอง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ครอบเพื่อจำหน่าย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จำหน่าย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การพนัน</a:t>
                      </a:r>
                      <a:endParaRPr lang="en-US" sz="1800" b="1" kern="1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ต่างด้าว</a:t>
                      </a:r>
                      <a:endParaRPr lang="en-US" sz="1800" b="1" kern="1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สถานบริการ</a:t>
                      </a:r>
                      <a:endParaRPr lang="en-US" sz="1800" b="1" kern="1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มีด</a:t>
                      </a:r>
                      <a:endParaRPr lang="en-US" sz="1800" b="1" kern="1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ข้อหาอื่นๆ</a:t>
                      </a:r>
                      <a:endParaRPr lang="en-US" sz="1800" b="1" kern="1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รวม (ราย)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337858"/>
                  </a:ext>
                </a:extLst>
              </a:tr>
              <a:tr h="3046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0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16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1</a:t>
                      </a: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5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0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1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1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5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0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5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15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58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18508318"/>
                  </a:ext>
                </a:extLst>
              </a:tr>
            </a:tbl>
          </a:graphicData>
        </a:graphic>
      </p:graphicFrame>
      <p:sp>
        <p:nvSpPr>
          <p:cNvPr id="14" name="สี่เหลี่ยมผืนผ้า 13">
            <a:extLst>
              <a:ext uri="{FF2B5EF4-FFF2-40B4-BE49-F238E27FC236}">
                <a16:creationId xmlns:a16="http://schemas.microsoft.com/office/drawing/2014/main" id="{294C0CF7-1DE0-9F31-1290-D67E89F8D35D}"/>
              </a:ext>
            </a:extLst>
          </p:cNvPr>
          <p:cNvSpPr/>
          <p:nvPr/>
        </p:nvSpPr>
        <p:spPr>
          <a:xfrm>
            <a:off x="0" y="1078071"/>
            <a:ext cx="12192000" cy="584775"/>
          </a:xfrm>
          <a:prstGeom prst="rect">
            <a:avLst/>
          </a:prstGeom>
          <a:solidFill>
            <a:srgbClr val="FF0000"/>
          </a:solidFill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3200" b="1" u="sng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ในรอบเดือน มิถุนายน 2569 ได้ผลการปฏิบัติสรุปได้ตามรายละเอียดใยนระบบ </a:t>
            </a:r>
            <a:r>
              <a:rPr lang="en-US" sz="3200" b="1" u="sng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POLICE 4.0</a:t>
            </a:r>
            <a:endParaRPr lang="th-TH" sz="3200" b="1" u="sng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A56624-2A64-3CB8-3B5E-FE4DCF1AC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8954" y="3091504"/>
            <a:ext cx="9000000" cy="3628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841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F7EB9-EE19-200C-E09D-36BAE2AD2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3D360880-BFEB-D4E5-AA82-EBA4EF2EE1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4" y="37825"/>
            <a:ext cx="1371144" cy="969496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F27BE39E-8952-063E-298F-10748F32B8D2}"/>
              </a:ext>
            </a:extLst>
          </p:cNvPr>
          <p:cNvSpPr/>
          <p:nvPr/>
        </p:nvSpPr>
        <p:spPr>
          <a:xfrm>
            <a:off x="7853449" y="484101"/>
            <a:ext cx="45013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en-US" sz="2800" b="1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Samrongtai</a:t>
            </a:r>
            <a:r>
              <a:rPr lang="en-US" sz="28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 Police Station</a:t>
            </a:r>
            <a:endParaRPr lang="th-TH" sz="2800" b="1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CB41E4BE-3DC6-8BF9-596C-8F6CC49E811D}"/>
              </a:ext>
            </a:extLst>
          </p:cNvPr>
          <p:cNvSpPr/>
          <p:nvPr/>
        </p:nvSpPr>
        <p:spPr>
          <a:xfrm>
            <a:off x="167828" y="9848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งานป้องกันปราบปราม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DF7AD556-152E-ABF1-3825-067F3EBA65D7}"/>
              </a:ext>
            </a:extLst>
          </p:cNvPr>
          <p:cNvSpPr/>
          <p:nvPr/>
        </p:nvSpPr>
        <p:spPr>
          <a:xfrm>
            <a:off x="6954325" y="37825"/>
            <a:ext cx="62995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40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5848B739-CAB2-30D0-2BB4-3B3F5F87EE83}"/>
              </a:ext>
            </a:extLst>
          </p:cNvPr>
          <p:cNvSpPr txBox="1"/>
          <p:nvPr/>
        </p:nvSpPr>
        <p:spPr>
          <a:xfrm>
            <a:off x="0" y="4707057"/>
            <a:ext cx="12155292" cy="1900095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ผลปฏิบัติช่วงเดือน มิ.ย.2569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ชุดปฏิบัติการชุมชนสัมพันธ์ พร้อมด้วยข้าราชการตำรวจ บรรยายให้ความรู้เกี่ยวกับโทษของยาเสพติด เพื่อเป็นภูมิคุ้มกันในโรงเรียนให้กับครูนักเรียน เด็ก เยาวชน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ณ โรงเรียนวัดโยธินประดิษฐ์ ต.สำโรง อ.พระประแดง จ.สมุทรปราการ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h-TH" sz="2000" b="1" dirty="0">
              <a:solidFill>
                <a:schemeClr val="bg1"/>
              </a:solidFill>
              <a:effectLst/>
              <a:latin typeface="TH Sarabun New" panose="020B0500040200020003" pitchFamily="34" charset="-34"/>
              <a:ea typeface="Calibri" panose="020F0502020204030204" pitchFamily="34" charset="0"/>
              <a:cs typeface="TH Sarabun New" panose="020B0500040200020003" pitchFamily="34" charset="-3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CE3F6B-5078-72DF-70FF-D2E6BB0B9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" y="1507189"/>
            <a:ext cx="3600000" cy="2700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EB3A23-CADF-4FAA-A214-344D060434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6000" y="1507189"/>
            <a:ext cx="3600000" cy="2700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09F03B8-FC96-82B3-B5E4-7872CD60A8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1950" y="1507189"/>
            <a:ext cx="3600000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916882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614</Words>
  <Application>Microsoft Office PowerPoint</Application>
  <PresentationFormat>แบบจอกว้าง</PresentationFormat>
  <Paragraphs>110</Paragraphs>
  <Slides>16</Slides>
  <Notes>4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2</vt:i4>
      </vt:variant>
      <vt:variant>
        <vt:lpstr>ชื่อเรื่องสไลด์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TH Sarabun New</vt:lpstr>
      <vt:lpstr>ธีมของ Office</vt:lpstr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samrongtai samrongtai</dc:creator>
  <cp:lastModifiedBy>samrongtai samrongtai</cp:lastModifiedBy>
  <cp:revision>10</cp:revision>
  <dcterms:created xsi:type="dcterms:W3CDTF">2026-07-16T05:26:23Z</dcterms:created>
  <dcterms:modified xsi:type="dcterms:W3CDTF">2026-07-23T04:57:12Z</dcterms:modified>
</cp:coreProperties>
</file>