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7" r:id="rId3"/>
    <p:sldId id="263" r:id="rId4"/>
    <p:sldId id="281" r:id="rId5"/>
    <p:sldId id="282" r:id="rId6"/>
    <p:sldId id="264" r:id="rId7"/>
    <p:sldId id="299" r:id="rId8"/>
    <p:sldId id="300" r:id="rId9"/>
    <p:sldId id="265" r:id="rId10"/>
    <p:sldId id="289" r:id="rId11"/>
    <p:sldId id="290" r:id="rId12"/>
    <p:sldId id="291" r:id="rId13"/>
    <p:sldId id="269" r:id="rId14"/>
    <p:sldId id="285" r:id="rId15"/>
    <p:sldId id="284" r:id="rId16"/>
    <p:sldId id="273" r:id="rId17"/>
    <p:sldId id="296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สไตล์สีปานกลาง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202B0CA-FC54-4496-8BCA-5EF66A818D29}" styleName="สไตล์สีเข้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E1BFE-E29D-48A8-B301-E79D8C3193B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0F777-5EE7-4AFE-9DD7-76EB3E0B3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1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6BBC8-4A0D-8EFE-FD1C-9139C86BA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B08DF93C-BD5B-3F4C-6C22-B2E661C4D3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165E02FB-0DC8-EA5D-8E29-58BD619D6C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4CC2BCF7-FD06-2A71-7B36-89B63B65A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61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38A7D-54B6-9626-3786-18A30BFCE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92802952-F0D9-FC0F-D3A4-4A620591D8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CE8EC66A-2A6A-B85C-D382-92E783C23E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3AA2E25D-C770-C58A-651B-0DBF20EA3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06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B79B-E0C0-B244-07E3-0767111EE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2E6EF1F6-F1E3-CADD-CDBB-714F8368C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43A3671D-FFE9-EEB9-F214-9DFF8271A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F12591A5-C8B4-8F14-557B-8A0DD7890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96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F2634-078D-601E-929C-983018E22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01255F4A-C1E1-EC12-0889-6E3BE88BEF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F9F142C8-FE76-5211-0E4D-A2C8D7932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1B958A3C-8F47-416C-43E2-8E8C5F8CC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20F777-5EE7-4AFE-9DD7-76EB3E0B3C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4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EB4EA30-1FA3-EB1B-0A4B-AD7DF47C7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DFD64DE-A9F4-8DE4-3FAD-7E752F17F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D1C57CF-FCA7-4B84-1085-8A47B16E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D0A26D0-F3D6-CA22-7854-D47C2597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3ED8DB4-DD14-E5F8-8AC6-148C2622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F5AA23-3FD6-3AAD-1E2A-515AAC8BA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52D41DE-C820-91AC-2989-5966169B8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35986CC-2878-A701-7DF6-7A9EB79B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03194B4-6A4C-8312-06CD-15764CDD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565A1F9-EC70-D765-A121-99632E61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7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E26DFDFF-7FF9-84E9-8FE0-F0DAA3D76F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89894B0-034F-BE99-1E22-4EC3E2118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654A070-3BFD-86A1-6117-FC1C64167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95C667E-F4C6-ED7A-9FDF-BB6F49DEC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8C6BAD0-B2F2-3F2E-7601-6292B7CB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26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0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21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91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62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32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61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0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859499-544E-2D57-834E-41DACD65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1BE9D54-B223-E44B-AEDB-DE11A18C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0105313-DFEE-D769-A9E9-1420D5337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32B3695-104D-C385-8F6C-2E6E92B2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C131A40-D4BE-4B1D-F300-C5757152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14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24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0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433DF05-13D4-F5B2-8E50-DF26D448F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854FDB4-376A-3732-18A5-B3C091781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52950B7-DCB7-9DE2-48F8-490F9349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5EF22A8-AD28-211D-1F3C-C0C1371B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3F0DC6D-3FF8-CDAA-1A97-4F875CC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5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28AA75-6250-F873-19E8-2E087C4E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ED7A281-514A-87F1-F4C5-FC339E9BE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E22A49A-2B26-FD80-E8A0-0870B7DE2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9DA8613-E685-9B23-3DAA-CB800C1C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406D320-77FB-5E27-9C87-F56052EEB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EF26795-7057-C36E-19A9-02F0E1523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0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30FCD3F-25C0-11DC-AA3D-C53528C9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E1729E1-F57C-151A-587A-17B97FB58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2E996EC-EB2C-DFD2-698F-94E753730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782E90D-FBCB-FF4F-CEF7-A608E5893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2AEC583D-FD17-5029-1F6C-7C26729D3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A4CC5172-0691-5248-E707-0B96EAB0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763E03B9-90DF-27C2-5A3C-11B71BEC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C5D267E5-90C8-9BC7-DCC7-C684558B6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5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5FB333-3904-2AAC-65E0-6A3E3DCCC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EB64C92F-CCE4-0B8D-83FF-08CF6129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F435B0F-1C92-C5DC-D4E0-D8B6F6D9A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BF8D178-1BAD-83CA-9595-EC7B95F3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8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3D6E00D0-4F98-E22C-78E1-91E052DF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F9806718-5DE6-59D0-032B-06AB8A8C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95FB657B-8FCA-259C-9356-3A8D06F4C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9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0D8FC1-D851-7306-2CB8-54B55DBE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31C655F-E167-26DB-F5E0-499877885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AD60C4D-40E6-A9B6-D4A2-02FB049B4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4FFAC90-908F-B280-4EF0-015ACC3B1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00B1B0C9-1D89-CE8A-3A26-D728BCC4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1D2C6C5-37C3-AFD7-34D8-2840874B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1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3B2862-EC76-FBA6-FDC6-3FE16B889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8615D6F2-3C9C-54A2-18AD-159C1159E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3938517-2C1D-E3E0-1DC2-90CD6DC2D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141F8368-DE41-AE79-D2FE-7135DB13C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9B6ED240-681F-E271-A505-555FB2C7C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ECC9EB1-6427-41EC-9D28-AB2B7D5D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9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5FE8BF92-0D1B-D309-C207-246F8F1E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5F86C09-DCDF-D395-9470-12737276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3846318-5470-BC36-2487-2F9BAF439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9495C-072F-46B7-8053-37DFE5958E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F91AFCF-E792-F07B-0EF1-463360F8A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AA7CC70-1C62-949E-B270-8B560691A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05AB-4B34-41FC-AFF5-664818313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6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00000"/>
            </a:gs>
            <a:gs pos="100000">
              <a:schemeClr val="tx1"/>
            </a:gs>
            <a:gs pos="31000">
              <a:srgbClr val="800000"/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14558-FA99-4DC3-BD6A-903804B0F65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0F72F-4733-4AD6-BF98-309B490A3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8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DA616-1513-3EDF-B034-B69A2D581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BE2482F7-96A4-04B4-EAB7-6C5D50756E8E}"/>
              </a:ext>
            </a:extLst>
          </p:cNvPr>
          <p:cNvSpPr/>
          <p:nvPr/>
        </p:nvSpPr>
        <p:spPr>
          <a:xfrm>
            <a:off x="3336034" y="198712"/>
            <a:ext cx="668012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4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596EE10-EE2D-040D-5A28-798D762201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91" y="127771"/>
            <a:ext cx="1700981" cy="1202714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154B9816-B098-DA3C-8E6E-F84E4196A221}"/>
              </a:ext>
            </a:extLst>
          </p:cNvPr>
          <p:cNvSpPr/>
          <p:nvPr/>
        </p:nvSpPr>
        <p:spPr>
          <a:xfrm>
            <a:off x="4289473" y="745710"/>
            <a:ext cx="4773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32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32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32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0F08343-F4F1-BAFC-E956-F8E7003E8435}"/>
              </a:ext>
            </a:extLst>
          </p:cNvPr>
          <p:cNvSpPr/>
          <p:nvPr/>
        </p:nvSpPr>
        <p:spPr>
          <a:xfrm>
            <a:off x="2624205" y="262244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ผลการปฏิบัติแต่ละสายงาน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7F761D9-BB53-CD44-3869-3D0FC3647984}"/>
              </a:ext>
            </a:extLst>
          </p:cNvPr>
          <p:cNvSpPr/>
          <p:nvPr/>
        </p:nvSpPr>
        <p:spPr>
          <a:xfrm>
            <a:off x="2295775" y="3596059"/>
            <a:ext cx="76004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ประจำเดือน พฤษภาคม 2569</a:t>
            </a:r>
          </a:p>
        </p:txBody>
      </p:sp>
    </p:spTree>
    <p:extLst>
      <p:ext uri="{BB962C8B-B14F-4D97-AF65-F5344CB8AC3E}">
        <p14:creationId xmlns:p14="http://schemas.microsoft.com/office/powerpoint/2010/main" val="56649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D6FC1-9A9C-6932-AAE1-D5426D2C8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ED7F9B3-6C1E-C974-8F15-3CEADAA71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EDC80178-784E-98BD-00E1-A99CFF7F11EB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4DB602FC-7B13-2723-1E24-6B9B8A69D3E7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A1875D7-75AB-C1FD-E0AC-CEC628606338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06717734-9A37-F951-FFE4-2504737F6F89}"/>
              </a:ext>
            </a:extLst>
          </p:cNvPr>
          <p:cNvSpPr txBox="1"/>
          <p:nvPr/>
        </p:nvSpPr>
        <p:spPr>
          <a:xfrm>
            <a:off x="0" y="5070738"/>
            <a:ext cx="12155292" cy="142223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ผลปฏิบัติช่วงเดือน พ.ค.2569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ชุดปฏิบัติการชุมชนสัมพันธ์ 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พร้อมด้วยข้าราชการตำรวจชุดจิตอาสา ประชาสัมพันธ์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ให้ความรู้เกี่ยวกับโทษของยาเสพติดนักเรียน โรงเรียนวัดมหาวงษ์ ต.สำโรงกลาง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อ.พระประแดง จ.สมุทรปราการ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B2B507A1-E372-6E63-1AC3-B36F4F21E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36" y="1960131"/>
            <a:ext cx="3600000" cy="2700000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883CDD9F-D2F4-6D6C-3580-066EC809E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114" y="1985658"/>
            <a:ext cx="3600000" cy="2700000"/>
          </a:xfrm>
          <a:prstGeom prst="rect">
            <a:avLst/>
          </a:prstGeom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5D38EE97-37BA-4C64-11CC-9E745A140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000" y="1985658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59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70BE6-C959-1BAB-3D4A-B7069070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60EDF00-A5F4-D9A9-C10B-8D3CDCB878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986C0B2F-9B33-F886-0D09-4702DA0FE22F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75BF4B08-5F02-4EB9-7E18-76D82EF7B0A6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CF3DDDF-049A-59D9-C9F6-295A74384B45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E2A43CF0-42C7-6605-B0C6-CF5031273D8A}"/>
              </a:ext>
            </a:extLst>
          </p:cNvPr>
          <p:cNvSpPr txBox="1"/>
          <p:nvPr/>
        </p:nvSpPr>
        <p:spPr>
          <a:xfrm>
            <a:off x="36708" y="5989309"/>
            <a:ext cx="12155292" cy="83086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ช่วงระหว่างวันที่ 1 พ.ค.69 - 31 พ.ค.69 ร้อยเวร 2-0 สายตรวจรถยนต์ ได้มีการออกตรวจจุดเสี่ยง จุดล่อแหลมร้านสะดวกซื้อ ธนาคาร ร้านค้าทอง ในพื้นที่ เพื่อป้องกันเหตุ สร้างความอุ่นใจ และรักษาความปลอดภัยให้แก่ประชาชน จำนวน…93...ครั้ง	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27A1246-3C1A-8A4F-FA5A-D677326F6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532" y="1268513"/>
            <a:ext cx="2880000" cy="2160487"/>
          </a:xfrm>
          <a:prstGeom prst="rect">
            <a:avLst/>
          </a:prstGeom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7816B194-D253-198E-2F01-F34828AC5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354" y="1236359"/>
            <a:ext cx="2880000" cy="2160487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8E0728ED-8D61-8B2E-9D75-D32F90D77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5468" y="1236359"/>
            <a:ext cx="2880000" cy="2161218"/>
          </a:xfrm>
          <a:prstGeom prst="rect">
            <a:avLst/>
          </a:prstGeom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5298120D-DC95-9F5B-E77B-2F775574F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5570" y="3612833"/>
            <a:ext cx="2880000" cy="2160488"/>
          </a:xfrm>
          <a:prstGeom prst="rect">
            <a:avLst/>
          </a:prstGeom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0A18961D-29F6-6007-15B7-6B4560FB6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532" y="3612833"/>
            <a:ext cx="2880000" cy="2160487"/>
          </a:xfrm>
          <a:prstGeom prst="rect">
            <a:avLst/>
          </a:prstGeom>
        </p:spPr>
      </p:pic>
      <p:pic>
        <p:nvPicPr>
          <p:cNvPr id="14" name="Picture 21">
            <a:extLst>
              <a:ext uri="{FF2B5EF4-FFF2-40B4-BE49-F238E27FC236}">
                <a16:creationId xmlns:a16="http://schemas.microsoft.com/office/drawing/2014/main" id="{58AFCF31-4B98-F990-C761-E5D9E6F5CF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5468" y="3658320"/>
            <a:ext cx="2880000" cy="216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98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2882-147A-1C96-E63E-292A61F11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E37BD1AD-D45F-3283-C8C3-8C0FF80C5330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</p:spTree>
    <p:extLst>
      <p:ext uri="{BB962C8B-B14F-4D97-AF65-F5344CB8AC3E}">
        <p14:creationId xmlns:p14="http://schemas.microsoft.com/office/powerpoint/2010/main" val="3387366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7B29D-6C5B-1DC8-0A5D-468A254A6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AA349610-38C5-0C96-EAD3-4C5C3920FA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DE90510B-F752-B596-1001-1C5E4AB2ED56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C78A1FCC-FD7F-7293-6F9F-C00A62D525A9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D30D74B-BD29-CAEB-20EF-2A8FE063F22E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9" name="ตาราง 8">
            <a:extLst>
              <a:ext uri="{FF2B5EF4-FFF2-40B4-BE49-F238E27FC236}">
                <a16:creationId xmlns:a16="http://schemas.microsoft.com/office/drawing/2014/main" id="{DF77DF64-6D50-F9CB-A1AC-CEA2E620F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531886"/>
              </p:ext>
            </p:extLst>
          </p:nvPr>
        </p:nvGraphicFramePr>
        <p:xfrm>
          <a:off x="759595" y="1924871"/>
          <a:ext cx="10672809" cy="117398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25939">
                  <a:extLst>
                    <a:ext uri="{9D8B030D-6E8A-4147-A177-3AD203B41FA5}">
                      <a16:colId xmlns:a16="http://schemas.microsoft.com/office/drawing/2014/main" val="3188986245"/>
                    </a:ext>
                  </a:extLst>
                </a:gridCol>
                <a:gridCol w="1979025">
                  <a:extLst>
                    <a:ext uri="{9D8B030D-6E8A-4147-A177-3AD203B41FA5}">
                      <a16:colId xmlns:a16="http://schemas.microsoft.com/office/drawing/2014/main" val="1055238712"/>
                    </a:ext>
                  </a:extLst>
                </a:gridCol>
                <a:gridCol w="1829951">
                  <a:extLst>
                    <a:ext uri="{9D8B030D-6E8A-4147-A177-3AD203B41FA5}">
                      <a16:colId xmlns:a16="http://schemas.microsoft.com/office/drawing/2014/main" val="1498858761"/>
                    </a:ext>
                  </a:extLst>
                </a:gridCol>
                <a:gridCol w="2674481">
                  <a:extLst>
                    <a:ext uri="{9D8B030D-6E8A-4147-A177-3AD203B41FA5}">
                      <a16:colId xmlns:a16="http://schemas.microsoft.com/office/drawing/2014/main" val="308977390"/>
                    </a:ext>
                  </a:extLst>
                </a:gridCol>
                <a:gridCol w="1657402">
                  <a:extLst>
                    <a:ext uri="{9D8B030D-6E8A-4147-A177-3AD203B41FA5}">
                      <a16:colId xmlns:a16="http://schemas.microsoft.com/office/drawing/2014/main" val="2605234891"/>
                    </a:ext>
                  </a:extLst>
                </a:gridCol>
                <a:gridCol w="1006011">
                  <a:extLst>
                    <a:ext uri="{9D8B030D-6E8A-4147-A177-3AD203B41FA5}">
                      <a16:colId xmlns:a16="http://schemas.microsoft.com/office/drawing/2014/main" val="2683317993"/>
                    </a:ext>
                  </a:extLst>
                </a:gridCol>
              </a:tblGrid>
              <a:tr h="8270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จำนวนตั้งจุด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จำนวนการเรียกตรวจ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พบการกระทำความผิด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จำนวนออกใบสั่งเปรียบเทียบปรับ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</a:rPr>
                        <a:t>ไม่พบการกระทำผิด</a:t>
                      </a:r>
                      <a:br>
                        <a:rPr lang="en-US" sz="1800" b="1" kern="100" dirty="0">
                          <a:effectLst/>
                        </a:rPr>
                      </a:br>
                      <a:r>
                        <a:rPr lang="en-US" sz="1800" b="1" kern="100" dirty="0">
                          <a:effectLst/>
                        </a:rPr>
                        <a:t>(</a:t>
                      </a:r>
                      <a:r>
                        <a:rPr lang="th-TH" sz="1800" b="1" kern="100" dirty="0">
                          <a:effectLst/>
                        </a:rPr>
                        <a:t>ราย)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</a:rPr>
                        <a:t>ว่ากล่าวตักเตือน</a:t>
                      </a:r>
                      <a:br>
                        <a:rPr lang="en-US" sz="1800" b="1" kern="100">
                          <a:effectLst/>
                        </a:rPr>
                      </a:br>
                      <a:r>
                        <a:rPr lang="en-US" sz="1800" b="1" kern="100">
                          <a:effectLst/>
                        </a:rPr>
                        <a:t>(</a:t>
                      </a:r>
                      <a:r>
                        <a:rPr lang="th-TH" sz="1800" b="1" kern="100">
                          <a:effectLst/>
                        </a:rPr>
                        <a:t>ราย)</a:t>
                      </a:r>
                      <a:endParaRPr lang="en-US" sz="11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4292590931"/>
                  </a:ext>
                </a:extLst>
              </a:tr>
              <a:tr h="156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19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621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550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</a:rPr>
                        <a:t>544</a:t>
                      </a:r>
                      <a:endParaRPr lang="en-US" dirty="0"/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71</a:t>
                      </a:r>
                      <a:endParaRPr lang="en-US" sz="11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</a:t>
                      </a:r>
                      <a:endParaRPr lang="en-US" sz="3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61669" marR="61669" marT="0" marB="0" anchor="ctr"/>
                </a:tc>
                <a:extLst>
                  <a:ext uri="{0D108BD9-81ED-4DB2-BD59-A6C34878D82A}">
                    <a16:rowId xmlns:a16="http://schemas.microsoft.com/office/drawing/2014/main" val="3791179714"/>
                  </a:ext>
                </a:extLst>
              </a:tr>
            </a:tbl>
          </a:graphicData>
        </a:graphic>
      </p:graphicFrame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9D134A96-7B5D-9B63-0BA5-A03776825799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พฤษภาคม 2569 รายงานผลการปฏิบัติ/ผลจับกุม/พฤติการณ์</a:t>
            </a:r>
          </a:p>
        </p:txBody>
      </p: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E390EDF4-D621-E90C-C928-32EB035467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287673" y="3429446"/>
            <a:ext cx="4269364" cy="3202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96E14D97-D77F-336D-4BAA-F73CF6E82A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634964" y="3428555"/>
            <a:ext cx="4270553" cy="3203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26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F3E4-7DAB-1ABE-B425-932D08DC7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54D13DE-695F-9106-E2E9-1D6566C1BE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02912AAE-2548-E85A-93EF-399CF72BE2A6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07C27C49-C5B1-CFEC-45F9-24E635EA19C0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งานจราจร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5315E695-5A62-32D7-49D2-18D943977074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F12297C0-EE48-09E8-2C39-07B6BD870C4B}"/>
              </a:ext>
            </a:extLst>
          </p:cNvPr>
          <p:cNvSpPr txBox="1"/>
          <p:nvPr/>
        </p:nvSpPr>
        <p:spPr>
          <a:xfrm>
            <a:off x="18354" y="5901713"/>
            <a:ext cx="12155292" cy="94437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เมื่อวันจันทร์ ที่ </a:t>
            </a:r>
            <a:r>
              <a:rPr lang="th-TH" sz="20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พฤษภาคม 2569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สรต.618 ส.ต.ท.พง</a:t>
            </a:r>
            <a:r>
              <a:rPr lang="th-TH" sz="2000" b="1" i="0" dirty="0" err="1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ษ์ธ</a:t>
            </a:r>
            <a:r>
              <a:rPr lang="th-TH" sz="2000" b="1" i="0" dirty="0">
                <a:solidFill>
                  <a:srgbClr val="E2E5E9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นา สิทธิโชค อำนวยการจราจรบริเวณหน้าโรงเรียนวัดมหาวงษ์ เพื่อให้นักเรียนข้ามถนนอย่างปลอดภัย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A8A5DC26-FDC2-0854-0027-02E0EFB50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7214" y="1776849"/>
            <a:ext cx="4697228" cy="3523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6F4E2564-223F-2532-B76B-C92D04AA1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87560" y="1776849"/>
            <a:ext cx="4697226" cy="3523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140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8747C-E7E6-0FC2-C30F-EC4379C2A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F94BB0D-E44E-092F-B77C-222F620EF41B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</p:spTree>
    <p:extLst>
      <p:ext uri="{BB962C8B-B14F-4D97-AF65-F5344CB8AC3E}">
        <p14:creationId xmlns:p14="http://schemas.microsoft.com/office/powerpoint/2010/main" val="1696898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ED07-FDD3-30D5-21A0-A144E6FA2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C224FBC-A446-3709-6F3B-D72C0487B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0DD01695-9273-585A-78FB-6FB035162414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71BEF91A-1989-5B30-450A-FC1931DBC1D7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AE6B71A-EA81-2D65-E21E-37A353A5C43D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38F8CCA8-A168-8F03-916E-CC852E89D350}"/>
              </a:ext>
            </a:extLst>
          </p:cNvPr>
          <p:cNvSpPr txBox="1"/>
          <p:nvPr/>
        </p:nvSpPr>
        <p:spPr>
          <a:xfrm>
            <a:off x="0" y="5767914"/>
            <a:ext cx="12155292" cy="1090086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4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เมื่อวันที่  20  พฤษภาคม 2569 เวลา 08.00 น. งานอำนวยการ ปรับปรุงภูมิทัศน์บริเวณโดยรอบสถานีตำรวจภูธรสำโรงใต้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h-TH" sz="24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32A827B4-9B8E-28CD-D33C-06BA2338D1CF}"/>
              </a:ext>
            </a:extLst>
          </p:cNvPr>
          <p:cNvSpPr/>
          <p:nvPr/>
        </p:nvSpPr>
        <p:spPr>
          <a:xfrm>
            <a:off x="434621" y="1786410"/>
            <a:ext cx="3454473" cy="3341178"/>
          </a:xfrm>
          <a:custGeom>
            <a:avLst/>
            <a:gdLst/>
            <a:ahLst/>
            <a:cxnLst/>
            <a:rect l="l" t="t" r="r" b="b"/>
            <a:pathLst>
              <a:path w="5568782" h="5375248">
                <a:moveTo>
                  <a:pt x="0" y="0"/>
                </a:moveTo>
                <a:lnTo>
                  <a:pt x="5568782" y="0"/>
                </a:lnTo>
                <a:lnTo>
                  <a:pt x="5568782" y="5375248"/>
                </a:lnTo>
                <a:lnTo>
                  <a:pt x="0" y="5375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8699"/>
            </a:stretch>
          </a:blipFill>
        </p:spPr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5B8E50EA-EE74-AC99-6545-71BE1D9B10A2}"/>
              </a:ext>
            </a:extLst>
          </p:cNvPr>
          <p:cNvSpPr/>
          <p:nvPr/>
        </p:nvSpPr>
        <p:spPr>
          <a:xfrm>
            <a:off x="4378700" y="1742967"/>
            <a:ext cx="3132044" cy="3384621"/>
          </a:xfrm>
          <a:custGeom>
            <a:avLst/>
            <a:gdLst/>
            <a:ahLst/>
            <a:cxnLst/>
            <a:rect l="l" t="t" r="r" b="b"/>
            <a:pathLst>
              <a:path w="5181344" h="5359814">
                <a:moveTo>
                  <a:pt x="0" y="0"/>
                </a:moveTo>
                <a:lnTo>
                  <a:pt x="5181345" y="0"/>
                </a:lnTo>
                <a:lnTo>
                  <a:pt x="5181345" y="5359814"/>
                </a:lnTo>
                <a:lnTo>
                  <a:pt x="0" y="5359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0345" r="-7580"/>
            </a:stretch>
          </a:blipFill>
        </p:spPr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CED592ED-7002-A9D0-13B9-1BC7A368A10B}"/>
              </a:ext>
            </a:extLst>
          </p:cNvPr>
          <p:cNvSpPr/>
          <p:nvPr/>
        </p:nvSpPr>
        <p:spPr>
          <a:xfrm>
            <a:off x="8071024" y="1742967"/>
            <a:ext cx="3005948" cy="3384621"/>
          </a:xfrm>
          <a:custGeom>
            <a:avLst/>
            <a:gdLst/>
            <a:ahLst/>
            <a:cxnLst/>
            <a:rect l="l" t="t" r="r" b="b"/>
            <a:pathLst>
              <a:path w="4549092" h="5913713">
                <a:moveTo>
                  <a:pt x="0" y="0"/>
                </a:moveTo>
                <a:lnTo>
                  <a:pt x="4549093" y="0"/>
                </a:lnTo>
                <a:lnTo>
                  <a:pt x="4549093" y="5913713"/>
                </a:lnTo>
                <a:lnTo>
                  <a:pt x="0" y="59137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5" b="-2440"/>
            </a:stretch>
          </a:blipFill>
        </p:spPr>
      </p:sp>
    </p:spTree>
    <p:extLst>
      <p:ext uri="{BB962C8B-B14F-4D97-AF65-F5344CB8AC3E}">
        <p14:creationId xmlns:p14="http://schemas.microsoft.com/office/powerpoint/2010/main" val="3688075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40ECA-781E-E53A-48A8-1130427F6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445A78E-5E8B-BA2D-F776-78686E4A85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E121CAE5-32E3-68BC-3187-9BA1095E9D75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66B0A31-58E9-5742-E6AA-42E0E378695E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งานอำนวยการ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4EB27A7-146D-0026-8E76-9B300FA37BD0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96D25AB9-2D39-175F-C1E4-905F63DB4916}"/>
              </a:ext>
            </a:extLst>
          </p:cNvPr>
          <p:cNvSpPr txBox="1"/>
          <p:nvPr/>
        </p:nvSpPr>
        <p:spPr>
          <a:xfrm>
            <a:off x="0" y="5881421"/>
            <a:ext cx="12155292" cy="97657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400" b="1" dirty="0">
                <a:solidFill>
                  <a:srgbClr val="E2E5E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เมื่อวันที่  30  พฤษภาคม 2569 เวลา 08.00 น. งานอำนวยการ  จัดตั้งโต๊ะหมู่ประดิษฐ์ฐานพระบรมฉายาลักษณ์พระบาทสมเด็จพระเจ้าอยู่หัวพร้อมเครื่องสักการะ ภายในหน่วยงาน สถานีตำรวจภูธรสำโรงใต้  เนื่องในโอกาสวันเฉลิมพระชนมพรรษา 28 ก.ค.2569</a:t>
            </a:r>
            <a:endParaRPr lang="th-TH" sz="2400" b="1" i="0" dirty="0">
              <a:solidFill>
                <a:srgbClr val="E2E5E9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Freeform 18">
            <a:extLst>
              <a:ext uri="{FF2B5EF4-FFF2-40B4-BE49-F238E27FC236}">
                <a16:creationId xmlns:a16="http://schemas.microsoft.com/office/drawing/2014/main" id="{9F1707D0-9125-8949-8597-42CFFFFDEE30}"/>
              </a:ext>
            </a:extLst>
          </p:cNvPr>
          <p:cNvSpPr/>
          <p:nvPr/>
        </p:nvSpPr>
        <p:spPr>
          <a:xfrm>
            <a:off x="799936" y="1580769"/>
            <a:ext cx="4617017" cy="3342723"/>
          </a:xfrm>
          <a:custGeom>
            <a:avLst/>
            <a:gdLst/>
            <a:ahLst/>
            <a:cxnLst/>
            <a:rect l="l" t="t" r="r" b="b"/>
            <a:pathLst>
              <a:path w="5276781" h="3888728">
                <a:moveTo>
                  <a:pt x="0" y="0"/>
                </a:moveTo>
                <a:lnTo>
                  <a:pt x="5276781" y="0"/>
                </a:lnTo>
                <a:lnTo>
                  <a:pt x="5276781" y="3888728"/>
                </a:lnTo>
                <a:lnTo>
                  <a:pt x="0" y="3888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96" b="-896"/>
            </a:stretch>
          </a:blipFill>
        </p:spPr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AAD7DD15-FD48-7B2D-69F6-30F708EBCDBB}"/>
              </a:ext>
            </a:extLst>
          </p:cNvPr>
          <p:cNvSpPr/>
          <p:nvPr/>
        </p:nvSpPr>
        <p:spPr>
          <a:xfrm>
            <a:off x="6096000" y="1580769"/>
            <a:ext cx="4850302" cy="3342723"/>
          </a:xfrm>
          <a:custGeom>
            <a:avLst/>
            <a:gdLst/>
            <a:ahLst/>
            <a:cxnLst/>
            <a:rect l="l" t="t" r="r" b="b"/>
            <a:pathLst>
              <a:path w="5547359" h="3904286">
                <a:moveTo>
                  <a:pt x="0" y="0"/>
                </a:moveTo>
                <a:lnTo>
                  <a:pt x="5547360" y="0"/>
                </a:lnTo>
                <a:lnTo>
                  <a:pt x="5547360" y="3904286"/>
                </a:lnTo>
                <a:lnTo>
                  <a:pt x="0" y="39042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095" b="-1491"/>
            </a:stretch>
          </a:blipFill>
        </p:spPr>
      </p:sp>
    </p:spTree>
    <p:extLst>
      <p:ext uri="{BB962C8B-B14F-4D97-AF65-F5344CB8AC3E}">
        <p14:creationId xmlns:p14="http://schemas.microsoft.com/office/powerpoint/2010/main" val="69306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12872-83BC-D261-B4D5-B1B26977B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70F7F9F-E8DF-D8D7-6ABE-515D81D88047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</p:spTree>
    <p:extLst>
      <p:ext uri="{BB962C8B-B14F-4D97-AF65-F5344CB8AC3E}">
        <p14:creationId xmlns:p14="http://schemas.microsoft.com/office/powerpoint/2010/main" val="29305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69B8-EC00-EE91-15A6-3AD4FEA2C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9BA430B8-EEDE-0FAC-3CCC-C7500E805C33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5F555B2-01AD-2BEE-DFFC-CC09BD6398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095DC826-13CB-DEF1-86B0-73BA4AB084A3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BF76460E-8F27-C938-BEF8-6C43975A4351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F3066D69-8BB8-A2CC-47C1-C3FAD2574126}"/>
              </a:ext>
            </a:extLst>
          </p:cNvPr>
          <p:cNvSpPr txBox="1"/>
          <p:nvPr/>
        </p:nvSpPr>
        <p:spPr>
          <a:xfrm>
            <a:off x="18354" y="5053251"/>
            <a:ext cx="12155292" cy="180474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เมื่อวันที่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22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พฤษภาคม 2569  เจ้าหน้าที่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ตำรวจ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สืบสวน สภ.สำโรงใต้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ช่วยติดตามโทรศัพท์มือถือคืนแก่นักท่องเที่ยว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</a:p>
          <a:p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	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เจ้าหน้าที่ตำรวจ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สืบสวน สภ.สำโรงใต้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ให้ความช่วยเหลือนักท่องเที่ยวที่เข้าขอความช่วยเหลือ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หลังทำโทรศัพท์มือถือสูญหาย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โดยเจ้าหน้าที่ได้เร่งตรวจสอบข้อมูลและประสานงานติดตาม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จนสามารถนำโทรศัพท์มือถือกลับคืนมาได้สำเร็จ</a:t>
            </a:r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 </a:t>
            </a:r>
          </a:p>
          <a:p>
            <a:r>
              <a:rPr lang="th-TH" sz="2000" b="1" dirty="0">
                <a:solidFill>
                  <a:schemeClr val="bg1"/>
                </a:solidFill>
                <a:cs typeface="TH Sarabun New" panose="020B0500040200020003"/>
              </a:rPr>
              <a:t>	</a:t>
            </a:r>
            <a:r>
              <a:rPr lang="en-US" sz="2000" b="1" dirty="0" err="1">
                <a:solidFill>
                  <a:schemeClr val="bg1"/>
                </a:solidFill>
                <a:cs typeface="TH Sarabun New" panose="020B0500040200020003"/>
              </a:rPr>
              <a:t>ภายหลังได้รับโทรศัพท์มือถือคืน</a:t>
            </a:r>
            <a:r>
              <a:rPr lang="en-US" sz="2000" b="1" dirty="0">
                <a:solidFill>
                  <a:schemeClr val="bg1"/>
                </a:solidFill>
                <a:cs typeface="TH Sarabun New" panose="020B0500040200020003"/>
              </a:rPr>
              <a:t> นักท่องเที่ยวได้กล่าวขอบคุณเจ้าหน้าที่ตำรวจที่ให้ความช่วยเหลืออย่างรวดเร็วและเต็มความสามารถ สร้างความประทับใจและเสริมสร้างความเชื่อมั่นด้านความปลอดภัยให้แก่นักท่องเที่ยวที่เดินทางมาเยือนพื้นที่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EEEDA4E-9D1A-F2FA-517B-6F6BEB55C8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201" r="5201"/>
          <a:stretch>
            <a:fillRect/>
          </a:stretch>
        </p:blipFill>
        <p:spPr>
          <a:xfrm>
            <a:off x="6344783" y="1429926"/>
            <a:ext cx="4501330" cy="3243685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78FF552-E4AA-8956-27D7-D39ED20FB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970" y="1434730"/>
            <a:ext cx="3828786" cy="324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4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6C4B2-82E7-5C71-9113-9E1BAF8BC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62720A40-FB13-03FE-D6C1-11F1F0D6ECDC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141249D-4854-CD15-8507-86E5B6097C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82EAC74E-FC37-AF19-6BF9-63E94D59B528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FFEA53CF-6512-4522-B1F0-E927748F081C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งานสืบสวน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9E81E157-3653-29A3-92AA-57E29CB3284B}"/>
              </a:ext>
            </a:extLst>
          </p:cNvPr>
          <p:cNvSpPr txBox="1"/>
          <p:nvPr/>
        </p:nvSpPr>
        <p:spPr>
          <a:xfrm>
            <a:off x="34630" y="4957905"/>
            <a:ext cx="12155292" cy="190009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เมื่อวันที่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28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พฤษภาคม 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2569 จับกุมผู้ต้องหา  1.)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นายธีรยุทธหรือเล็ก ปานดวง อายุ 46 ปี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พร้อมของกลาง  1.ยาเสพติดให้โทษประเภที่ 1 (ยาบ้า) จำนวน 20 เม็ด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โดยกล่าวหาว่า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“ มียาเสพติดให้โทษประเภทที่ 1 (ยาบ้า) ไว้ในครอบครองโดยผิดกฎหมาย”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สถานที่จับ</a:t>
            </a:r>
            <a:r>
              <a:rPr lang="th-TH" sz="2000" b="1" dirty="0">
                <a:solidFill>
                  <a:schemeClr val="bg1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กุม   ห้องเช่าไม่มีเลขที่ ซอยร่วมศรัทธา ม.8 </a:t>
            </a:r>
            <a:r>
              <a:rPr lang="th-TH" sz="2000" b="1" dirty="0">
                <a:solidFill>
                  <a:schemeClr val="bg1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ต.สำโรง อ.พระประแดง จ.สมุทรปราการ</a:t>
            </a:r>
            <a:endParaRPr lang="th-TH" sz="20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ECDAAF0C-4FEB-CC92-1A54-0D92B592D4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53" t="30248" r="45903" b="26543"/>
          <a:stretch>
            <a:fillRect/>
          </a:stretch>
        </p:blipFill>
        <p:spPr>
          <a:xfrm>
            <a:off x="1461768" y="1732960"/>
            <a:ext cx="4443625" cy="2963335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A9E179EA-4041-DA89-E5EA-1E3D70E032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348" t="30741" r="22847" b="26914"/>
          <a:stretch>
            <a:fillRect/>
          </a:stretch>
        </p:blipFill>
        <p:spPr>
          <a:xfrm>
            <a:off x="6627748" y="1732960"/>
            <a:ext cx="4365834" cy="296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0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510E5-D4A9-8F27-1E23-9AD2918FD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7204BF5-0958-1551-BD17-DB9D92BA332E}"/>
              </a:ext>
            </a:extLst>
          </p:cNvPr>
          <p:cNvSpPr/>
          <p:nvPr/>
        </p:nvSpPr>
        <p:spPr>
          <a:xfrm>
            <a:off x="2555380" y="2497976"/>
            <a:ext cx="7081239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งานสอบสวน</a:t>
            </a:r>
          </a:p>
        </p:txBody>
      </p:sp>
    </p:spTree>
    <p:extLst>
      <p:ext uri="{BB962C8B-B14F-4D97-AF65-F5344CB8AC3E}">
        <p14:creationId xmlns:p14="http://schemas.microsoft.com/office/powerpoint/2010/main" val="393108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493B5-2EE2-ADD9-F5FF-71049607F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2438EDE7-E86A-8B75-4A78-32BC61F5A74E}"/>
              </a:ext>
            </a:extLst>
          </p:cNvPr>
          <p:cNvSpPr/>
          <p:nvPr/>
        </p:nvSpPr>
        <p:spPr>
          <a:xfrm>
            <a:off x="0" y="1078071"/>
            <a:ext cx="12192000" cy="646331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sng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สรุปสถิติคดีอาญา วันที่ 1 – 31 พ.ค.2569 จากระบบ </a:t>
            </a:r>
            <a:r>
              <a:rPr kumimoji="0" lang="en-US" sz="3600" b="1" i="0" u="sng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CRIMES</a:t>
            </a:r>
            <a:endParaRPr kumimoji="0" lang="th-TH" sz="3600" b="1" i="0" u="sng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3C172FF1-F007-F540-811E-3368743D7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08ECDB92-4605-1B31-CDF4-A31FE09900E0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Samrongtai</a:t>
            </a:r>
            <a:r>
              <a:rPr kumimoji="0" lang="en-US" sz="2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Police Station</a:t>
            </a:r>
            <a:endParaRPr kumimoji="0" lang="th-TH" sz="28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27987275-9D39-96C3-BB65-CDD4EF8D0CEE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4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32AA53B1-EC02-DF3F-0586-B229A7FF5524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8" name="ตาราง 7">
            <a:extLst>
              <a:ext uri="{FF2B5EF4-FFF2-40B4-BE49-F238E27FC236}">
                <a16:creationId xmlns:a16="http://schemas.microsoft.com/office/drawing/2014/main" id="{D6237EBB-B11A-1330-F0B5-FF2699C40A29}"/>
              </a:ext>
            </a:extLst>
          </p:cNvPr>
          <p:cNvGraphicFramePr>
            <a:graphicFrameLocks noGrp="1"/>
          </p:cNvGraphicFramePr>
          <p:nvPr/>
        </p:nvGraphicFramePr>
        <p:xfrm>
          <a:off x="7405662" y="2057646"/>
          <a:ext cx="4658519" cy="1415798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2871019">
                  <a:extLst>
                    <a:ext uri="{9D8B030D-6E8A-4147-A177-3AD203B41FA5}">
                      <a16:colId xmlns:a16="http://schemas.microsoft.com/office/drawing/2014/main" val="2478135361"/>
                    </a:ext>
                  </a:extLst>
                </a:gridCol>
                <a:gridCol w="959485">
                  <a:extLst>
                    <a:ext uri="{9D8B030D-6E8A-4147-A177-3AD203B41FA5}">
                      <a16:colId xmlns:a16="http://schemas.microsoft.com/office/drawing/2014/main" val="2855633364"/>
                    </a:ext>
                  </a:extLst>
                </a:gridCol>
                <a:gridCol w="828015">
                  <a:extLst>
                    <a:ext uri="{9D8B030D-6E8A-4147-A177-3AD203B41FA5}">
                      <a16:colId xmlns:a16="http://schemas.microsoft.com/office/drawing/2014/main" val="28532484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สภ.สำโรงใต้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เกิด / รับแจ้ง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จับ 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12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 ฐานความผิดเกี่ยวกับชีวิต ร่างกาย และเพศ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10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2. ฐานความผิดเกี่ยวกับทรัพย์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57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3. ฐานความผิดพิเศษ</a:t>
                      </a:r>
                      <a:endParaRPr lang="en-US" sz="1100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1882886"/>
                  </a:ext>
                </a:extLst>
              </a:tr>
              <a:tr h="372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4. คดีความผิดที่รัฐเป็นผู้เสียหาย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120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600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119</a:t>
                      </a:r>
                      <a:endParaRPr lang="en-US" sz="1100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883433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CABE985-8BA3-B396-4115-068DFE26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23" y="1795151"/>
            <a:ext cx="7121248" cy="492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28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20A54-7786-CF49-E498-EE0E6026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0523FD4-1533-5FA0-0694-3E2D02794C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998E6EFD-69D7-A213-E85E-AC21181640B2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Samrongtai</a:t>
            </a:r>
            <a:r>
              <a:rPr kumimoji="0" lang="en-US" sz="28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Police Station</a:t>
            </a:r>
            <a:endParaRPr kumimoji="0" lang="th-TH" sz="2800" b="1" i="0" u="none" strike="noStrike" kern="1200" cap="none" spc="0" normalizeH="0" baseline="0" noProof="0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D245B634-9843-D35E-5019-093DCA647C85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4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งานสอบสวน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73D23A31-834B-CFC8-3FB8-18C35CCB690C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BFC544E3-D751-F800-281A-A4D0942FC49C}"/>
              </a:ext>
            </a:extLst>
          </p:cNvPr>
          <p:cNvSpPr txBox="1"/>
          <p:nvPr/>
        </p:nvSpPr>
        <p:spPr>
          <a:xfrm>
            <a:off x="36708" y="4077864"/>
            <a:ext cx="12155292" cy="272556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 เมื่อวันที่ 11 พฤษภาคม 2569 เวลา 10.46 น. ผู้แจ้งเข้าพบ พ.ต.ต.สามารถ สัตยา              พนักงานสอบสวน แจ้งว่า เมื่อวันที่ 9 พ.ค.2569 เวลา 23.54 น. ผู้แจ้งได้ใช้โมบายแบงค์กิ้ง         โอนเงินจากบัญชีธนาคารกรุงไทย แต่โอนเงินผิดไปที่บัญชีธนาคารกสิกรไทย จึงมาลงบันทึก           เพื่อดำเนินการต่อไป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157C48-6F31-CA85-243D-6350A4BCD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27" y="1175701"/>
            <a:ext cx="5798100" cy="27664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8BA74E-D8EA-8465-8324-32231161B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74" y="1175700"/>
            <a:ext cx="5710096" cy="279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66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D5CF-1EA0-4E45-4DD1-AC59057EB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49B5F022-DDCD-9576-EE54-27A8D1C0AFB6}"/>
              </a:ext>
            </a:extLst>
          </p:cNvPr>
          <p:cNvSpPr/>
          <p:nvPr/>
        </p:nvSpPr>
        <p:spPr>
          <a:xfrm>
            <a:off x="769690" y="2497976"/>
            <a:ext cx="1065262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115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</p:spTree>
    <p:extLst>
      <p:ext uri="{BB962C8B-B14F-4D97-AF65-F5344CB8AC3E}">
        <p14:creationId xmlns:p14="http://schemas.microsoft.com/office/powerpoint/2010/main" val="871386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789D-B1FF-7DB9-54EC-F81F12F6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9F255AE8-620C-3B0E-1180-0762292FB2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4" y="37825"/>
            <a:ext cx="1371144" cy="969496"/>
          </a:xfrm>
          <a:prstGeom prst="rect">
            <a:avLst/>
          </a:prstGeom>
        </p:spPr>
      </p:pic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DCD8BBAD-A03F-6E77-9F9C-35A4F558618D}"/>
              </a:ext>
            </a:extLst>
          </p:cNvPr>
          <p:cNvSpPr/>
          <p:nvPr/>
        </p:nvSpPr>
        <p:spPr>
          <a:xfrm>
            <a:off x="7853449" y="484101"/>
            <a:ext cx="45013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en-US" sz="2800" b="1" dirty="0" err="1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Samrongtai</a:t>
            </a:r>
            <a:r>
              <a:rPr lang="en-US" sz="28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 Police Station</a:t>
            </a:r>
            <a:endParaRPr lang="th-TH" sz="2800" b="1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00DF29D7-B595-3411-4AE8-DC32AF659F1E}"/>
              </a:ext>
            </a:extLst>
          </p:cNvPr>
          <p:cNvSpPr/>
          <p:nvPr/>
        </p:nvSpPr>
        <p:spPr>
          <a:xfrm>
            <a:off x="167828" y="98483"/>
            <a:ext cx="708123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6400" b="1" dirty="0">
                <a:ln w="9525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ordia New" panose="020B0304020202020204" pitchFamily="34" charset="-34"/>
              </a:rPr>
              <a:t>งานป้องกันปราบปราม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BA1E31E-5567-F396-76C4-EF1AF91494DB}"/>
              </a:ext>
            </a:extLst>
          </p:cNvPr>
          <p:cNvSpPr/>
          <p:nvPr/>
        </p:nvSpPr>
        <p:spPr>
          <a:xfrm>
            <a:off x="6954325" y="37825"/>
            <a:ext cx="62995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4000" b="1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สถานีตำรวจภูธรสำโรงใต้</a:t>
            </a:r>
          </a:p>
        </p:txBody>
      </p:sp>
      <p:graphicFrame>
        <p:nvGraphicFramePr>
          <p:cNvPr id="2" name="ตาราง 1">
            <a:extLst>
              <a:ext uri="{FF2B5EF4-FFF2-40B4-BE49-F238E27FC236}">
                <a16:creationId xmlns:a16="http://schemas.microsoft.com/office/drawing/2014/main" id="{D3B05928-8151-7E0F-4B13-2767F1CFD1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309079"/>
              </p:ext>
            </p:extLst>
          </p:nvPr>
        </p:nvGraphicFramePr>
        <p:xfrm>
          <a:off x="167828" y="1725299"/>
          <a:ext cx="11902252" cy="1185098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1120688">
                  <a:extLst>
                    <a:ext uri="{9D8B030D-6E8A-4147-A177-3AD203B41FA5}">
                      <a16:colId xmlns:a16="http://schemas.microsoft.com/office/drawing/2014/main" val="1119292693"/>
                    </a:ext>
                  </a:extLst>
                </a:gridCol>
                <a:gridCol w="812837">
                  <a:extLst>
                    <a:ext uri="{9D8B030D-6E8A-4147-A177-3AD203B41FA5}">
                      <a16:colId xmlns:a16="http://schemas.microsoft.com/office/drawing/2014/main" val="2165297367"/>
                    </a:ext>
                  </a:extLst>
                </a:gridCol>
                <a:gridCol w="845047">
                  <a:extLst>
                    <a:ext uri="{9D8B030D-6E8A-4147-A177-3AD203B41FA5}">
                      <a16:colId xmlns:a16="http://schemas.microsoft.com/office/drawing/2014/main" val="443625010"/>
                    </a:ext>
                  </a:extLst>
                </a:gridCol>
                <a:gridCol w="1051247">
                  <a:extLst>
                    <a:ext uri="{9D8B030D-6E8A-4147-A177-3AD203B41FA5}">
                      <a16:colId xmlns:a16="http://schemas.microsoft.com/office/drawing/2014/main" val="891598174"/>
                    </a:ext>
                  </a:extLst>
                </a:gridCol>
                <a:gridCol w="1109957">
                  <a:extLst>
                    <a:ext uri="{9D8B030D-6E8A-4147-A177-3AD203B41FA5}">
                      <a16:colId xmlns:a16="http://schemas.microsoft.com/office/drawing/2014/main" val="3157225874"/>
                    </a:ext>
                  </a:extLst>
                </a:gridCol>
                <a:gridCol w="1147800">
                  <a:extLst>
                    <a:ext uri="{9D8B030D-6E8A-4147-A177-3AD203B41FA5}">
                      <a16:colId xmlns:a16="http://schemas.microsoft.com/office/drawing/2014/main" val="4043532145"/>
                    </a:ext>
                  </a:extLst>
                </a:gridCol>
                <a:gridCol w="1044603">
                  <a:extLst>
                    <a:ext uri="{9D8B030D-6E8A-4147-A177-3AD203B41FA5}">
                      <a16:colId xmlns:a16="http://schemas.microsoft.com/office/drawing/2014/main" val="2144872109"/>
                    </a:ext>
                  </a:extLst>
                </a:gridCol>
                <a:gridCol w="1600725">
                  <a:extLst>
                    <a:ext uri="{9D8B030D-6E8A-4147-A177-3AD203B41FA5}">
                      <a16:colId xmlns:a16="http://schemas.microsoft.com/office/drawing/2014/main" val="647180585"/>
                    </a:ext>
                  </a:extLst>
                </a:gridCol>
                <a:gridCol w="550395">
                  <a:extLst>
                    <a:ext uri="{9D8B030D-6E8A-4147-A177-3AD203B41FA5}">
                      <a16:colId xmlns:a16="http://schemas.microsoft.com/office/drawing/2014/main" val="1345363970"/>
                    </a:ext>
                  </a:extLst>
                </a:gridCol>
                <a:gridCol w="1351903">
                  <a:extLst>
                    <a:ext uri="{9D8B030D-6E8A-4147-A177-3AD203B41FA5}">
                      <a16:colId xmlns:a16="http://schemas.microsoft.com/office/drawing/2014/main" val="3233440981"/>
                    </a:ext>
                  </a:extLst>
                </a:gridCol>
                <a:gridCol w="1267050">
                  <a:extLst>
                    <a:ext uri="{9D8B030D-6E8A-4147-A177-3AD203B41FA5}">
                      <a16:colId xmlns:a16="http://schemas.microsoft.com/office/drawing/2014/main" val="3464979806"/>
                    </a:ext>
                  </a:extLst>
                </a:gridCol>
              </a:tblGrid>
              <a:tr h="152304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ผลการปฏิบัติ / การจับกุม เดือน เม.ษ </a:t>
                      </a: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</a:t>
                      </a: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9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448276"/>
                  </a:ext>
                </a:extLst>
              </a:tr>
              <a:tr h="394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ปืน/ เครื่องกระสุน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เสพ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ครอบครอง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ครอบเพื่อจำหน่าย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จำหน่าย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การพนัน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ต่างด้าว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สถานบริการ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มีด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ข้อหาอื่นๆ</a:t>
                      </a:r>
                      <a:endParaRPr lang="en-US" sz="1800" b="1" kern="1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รวม (ราย)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337858"/>
                  </a:ext>
                </a:extLst>
              </a:tr>
              <a:tr h="304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18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1800" b="1" kern="1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66</a:t>
                      </a:r>
                      <a:endParaRPr lang="en-US" sz="1800" b="1" kern="1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8508318"/>
                  </a:ext>
                </a:extLst>
              </a:tr>
            </a:tbl>
          </a:graphicData>
        </a:graphic>
      </p:graphicFrame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D59DB033-ADD0-C61E-E2FE-A5AB3957E23D}"/>
              </a:ext>
            </a:extLst>
          </p:cNvPr>
          <p:cNvSpPr/>
          <p:nvPr/>
        </p:nvSpPr>
        <p:spPr>
          <a:xfrm>
            <a:off x="0" y="1078071"/>
            <a:ext cx="1219200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 defTabSz="1219170"/>
            <a:r>
              <a:rPr lang="th-TH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ในรอบเดือน พฤษภาคม 2569 ได้ผลการปฏิบัติสรุปได้ตามรายละเอียดใยนระบบ </a:t>
            </a:r>
            <a:r>
              <a:rPr lang="en-US" sz="3200" b="1" u="sng" dirty="0">
                <a:ln w="9525">
                  <a:noFill/>
                  <a:prstDash val="solid"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Cordia New" panose="020B0304020202020204" pitchFamily="34" charset="-34"/>
              </a:rPr>
              <a:t>POLICE 4.0</a:t>
            </a:r>
            <a:endParaRPr lang="th-TH" sz="3200" b="1" u="sng" dirty="0">
              <a:ln w="9525">
                <a:noFill/>
                <a:prstDash val="solid"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Cordia New" panose="020B0304020202020204" pitchFamily="34" charset="-34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02A553E0-53D7-124A-AAB4-E9B7C3329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954" y="3059986"/>
            <a:ext cx="9000000" cy="364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14779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721</Words>
  <Application>Microsoft Office PowerPoint</Application>
  <PresentationFormat>แบบจอกว้าง</PresentationFormat>
  <Paragraphs>115</Paragraphs>
  <Slides>17</Slides>
  <Notes>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TH Sarabun New</vt:lpstr>
      <vt:lpstr>ธีมของ Office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samrongtai samrongtai</dc:creator>
  <cp:lastModifiedBy>samrongtai samrongtai</cp:lastModifiedBy>
  <cp:revision>10</cp:revision>
  <dcterms:created xsi:type="dcterms:W3CDTF">2026-07-16T05:26:23Z</dcterms:created>
  <dcterms:modified xsi:type="dcterms:W3CDTF">2026-07-23T04:56:23Z</dcterms:modified>
</cp:coreProperties>
</file>